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407" r:id="rId3"/>
    <p:sldId id="408" r:id="rId4"/>
    <p:sldId id="360" r:id="rId5"/>
    <p:sldId id="361" r:id="rId6"/>
    <p:sldId id="410" r:id="rId7"/>
    <p:sldId id="411" r:id="rId8"/>
    <p:sldId id="367" r:id="rId9"/>
    <p:sldId id="355" r:id="rId10"/>
    <p:sldId id="354" r:id="rId11"/>
    <p:sldId id="356" r:id="rId12"/>
    <p:sldId id="363" r:id="rId13"/>
    <p:sldId id="357" r:id="rId14"/>
    <p:sldId id="358" r:id="rId15"/>
    <p:sldId id="359" r:id="rId16"/>
    <p:sldId id="364" r:id="rId17"/>
    <p:sldId id="365" r:id="rId18"/>
    <p:sldId id="370" r:id="rId19"/>
    <p:sldId id="369" r:id="rId20"/>
    <p:sldId id="412" r:id="rId21"/>
    <p:sldId id="413" r:id="rId22"/>
    <p:sldId id="371" r:id="rId23"/>
    <p:sldId id="372" r:id="rId24"/>
    <p:sldId id="350" r:id="rId25"/>
    <p:sldId id="373" r:id="rId26"/>
    <p:sldId id="368" r:id="rId27"/>
    <p:sldId id="366" r:id="rId28"/>
    <p:sldId id="375" r:id="rId29"/>
    <p:sldId id="374" r:id="rId30"/>
    <p:sldId id="383" r:id="rId31"/>
    <p:sldId id="376" r:id="rId32"/>
    <p:sldId id="414" r:id="rId33"/>
    <p:sldId id="378" r:id="rId34"/>
    <p:sldId id="331" r:id="rId35"/>
    <p:sldId id="379" r:id="rId36"/>
    <p:sldId id="380" r:id="rId37"/>
    <p:sldId id="381" r:id="rId38"/>
    <p:sldId id="382" r:id="rId39"/>
    <p:sldId id="385" r:id="rId40"/>
    <p:sldId id="386" r:id="rId41"/>
    <p:sldId id="334" r:id="rId42"/>
    <p:sldId id="403" r:id="rId43"/>
    <p:sldId id="388" r:id="rId44"/>
    <p:sldId id="389" r:id="rId45"/>
    <p:sldId id="390" r:id="rId46"/>
    <p:sldId id="377" r:id="rId47"/>
    <p:sldId id="392" r:id="rId48"/>
    <p:sldId id="406" r:id="rId49"/>
    <p:sldId id="405" r:id="rId50"/>
    <p:sldId id="391" r:id="rId51"/>
    <p:sldId id="398" r:id="rId52"/>
    <p:sldId id="399" r:id="rId53"/>
    <p:sldId id="400" r:id="rId54"/>
    <p:sldId id="401" r:id="rId55"/>
    <p:sldId id="402" r:id="rId56"/>
    <p:sldId id="394" r:id="rId57"/>
    <p:sldId id="395" r:id="rId58"/>
    <p:sldId id="397" r:id="rId59"/>
    <p:sldId id="404" r:id="rId60"/>
    <p:sldId id="437" r:id="rId61"/>
    <p:sldId id="419" r:id="rId62"/>
    <p:sldId id="420" r:id="rId63"/>
    <p:sldId id="421" r:id="rId64"/>
    <p:sldId id="422" r:id="rId65"/>
    <p:sldId id="423" r:id="rId66"/>
    <p:sldId id="424" r:id="rId67"/>
    <p:sldId id="425" r:id="rId68"/>
    <p:sldId id="426" r:id="rId69"/>
    <p:sldId id="427" r:id="rId70"/>
    <p:sldId id="438" r:id="rId71"/>
    <p:sldId id="428" r:id="rId72"/>
    <p:sldId id="429" r:id="rId73"/>
    <p:sldId id="430" r:id="rId74"/>
    <p:sldId id="431" r:id="rId75"/>
    <p:sldId id="432" r:id="rId76"/>
    <p:sldId id="433" r:id="rId77"/>
    <p:sldId id="434" r:id="rId78"/>
    <p:sldId id="435" r:id="rId79"/>
    <p:sldId id="415" r:id="rId80"/>
    <p:sldId id="416" r:id="rId81"/>
    <p:sldId id="417" r:id="rId82"/>
    <p:sldId id="418" r:id="rId83"/>
    <p:sldId id="436" r:id="rId84"/>
    <p:sldId id="439" r:id="rId85"/>
    <p:sldId id="264" r:id="rId86"/>
    <p:sldId id="441" r:id="rId87"/>
    <p:sldId id="442" r:id="rId88"/>
    <p:sldId id="265" r:id="rId89"/>
    <p:sldId id="440" r:id="rId90"/>
    <p:sldId id="266" r:id="rId91"/>
    <p:sldId id="443" r:id="rId92"/>
    <p:sldId id="444" r:id="rId93"/>
    <p:sldId id="445" r:id="rId94"/>
    <p:sldId id="446" r:id="rId95"/>
    <p:sldId id="447" r:id="rId96"/>
    <p:sldId id="448" r:id="rId97"/>
    <p:sldId id="393" r:id="rId98"/>
    <p:sldId id="337" r:id="rId99"/>
    <p:sldId id="338" r:id="rId100"/>
    <p:sldId id="339" r:id="rId101"/>
    <p:sldId id="340" r:id="rId102"/>
    <p:sldId id="341" r:id="rId103"/>
    <p:sldId id="342" r:id="rId104"/>
    <p:sldId id="343" r:id="rId105"/>
    <p:sldId id="344" r:id="rId106"/>
    <p:sldId id="345" r:id="rId107"/>
    <p:sldId id="346" r:id="rId108"/>
    <p:sldId id="347" r:id="rId109"/>
    <p:sldId id="353" r:id="rId110"/>
    <p:sldId id="387" r:id="rId111"/>
    <p:sldId id="335" r:id="rId112"/>
    <p:sldId id="263" r:id="rId113"/>
  </p:sldIdLst>
  <p:sldSz cx="12192000" cy="6858000"/>
  <p:notesSz cx="6980238"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1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76B"/>
    <a:srgbClr val="9E9D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showGuides="1">
      <p:cViewPr varScale="1">
        <p:scale>
          <a:sx n="72" d="100"/>
          <a:sy n="72" d="100"/>
        </p:scale>
        <p:origin x="456" y="56"/>
      </p:cViewPr>
      <p:guideLst>
        <p:guide orient="horz" pos="2160"/>
        <p:guide pos="3840"/>
        <p:guide orient="horz" pos="215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A6DA9D-755D-4719-9AA7-7D1B81015CF0}" type="doc">
      <dgm:prSet loTypeId="urn:microsoft.com/office/officeart/2005/8/layout/cycle1" loCatId="cycle" qsTypeId="urn:microsoft.com/office/officeart/2005/8/quickstyle/simple4" qsCatId="simple" csTypeId="urn:microsoft.com/office/officeart/2005/8/colors/colorful4" csCatId="colorful" phldr="1"/>
      <dgm:spPr/>
      <dgm:t>
        <a:bodyPr/>
        <a:lstStyle/>
        <a:p>
          <a:endParaRPr lang="es-AR"/>
        </a:p>
      </dgm:t>
    </dgm:pt>
    <dgm:pt modelId="{3F8EFA97-C631-4D74-9529-1EEEF94E47CA}">
      <dgm:prSet phldrT="[Text]" custT="1"/>
      <dgm:spPr/>
      <dgm:t>
        <a:bodyPr/>
        <a:lstStyle/>
        <a:p>
          <a:r>
            <a:rPr lang="es-AR" sz="1600" b="0" dirty="0">
              <a:solidFill>
                <a:schemeClr val="tx1"/>
              </a:solidFill>
              <a:latin typeface="Trebuchet MS" panose="020B0603020202020204" pitchFamily="34" charset="0"/>
            </a:rPr>
            <a:t>Medir el daño</a:t>
          </a:r>
        </a:p>
      </dgm:t>
    </dgm:pt>
    <dgm:pt modelId="{F6BDD1BE-7750-4201-9D29-BC511F36568D}" type="parTrans" cxnId="{2408A6C7-A80E-4A4E-9702-CEE2EB799A34}">
      <dgm:prSet/>
      <dgm:spPr/>
      <dgm:t>
        <a:bodyPr/>
        <a:lstStyle/>
        <a:p>
          <a:endParaRPr lang="es-AR" b="1">
            <a:latin typeface="Trebuchet MS" panose="020B0603020202020204" pitchFamily="34" charset="0"/>
          </a:endParaRPr>
        </a:p>
      </dgm:t>
    </dgm:pt>
    <dgm:pt modelId="{0E18BA31-BF3A-4DC5-8A73-46BADDD4BAB3}" type="sibTrans" cxnId="{2408A6C7-A80E-4A4E-9702-CEE2EB799A34}">
      <dgm:prSet/>
      <dgm:spPr/>
      <dgm:t>
        <a:bodyPr/>
        <a:lstStyle/>
        <a:p>
          <a:endParaRPr lang="es-AR" b="1">
            <a:latin typeface="Trebuchet MS" panose="020B0603020202020204" pitchFamily="34" charset="0"/>
          </a:endParaRPr>
        </a:p>
      </dgm:t>
    </dgm:pt>
    <dgm:pt modelId="{3861D5F2-1601-45B1-8D23-72A9E516505C}">
      <dgm:prSet phldrT="[Text]" custT="1"/>
      <dgm:spPr/>
      <dgm:t>
        <a:bodyPr/>
        <a:lstStyle/>
        <a:p>
          <a:r>
            <a:rPr lang="es-AR" sz="1600" b="0" dirty="0">
              <a:solidFill>
                <a:schemeClr val="tx1"/>
              </a:solidFill>
              <a:latin typeface="Trebuchet MS" panose="020B0603020202020204" pitchFamily="34" charset="0"/>
            </a:rPr>
            <a:t>Identificar soluciones</a:t>
          </a:r>
        </a:p>
      </dgm:t>
    </dgm:pt>
    <dgm:pt modelId="{40CB1359-AF72-45B0-81A2-388E9493E0C1}" type="parTrans" cxnId="{2CC18821-2E1C-4610-8A3C-CAC0634EDC72}">
      <dgm:prSet/>
      <dgm:spPr/>
      <dgm:t>
        <a:bodyPr/>
        <a:lstStyle/>
        <a:p>
          <a:endParaRPr lang="es-AR" b="1">
            <a:latin typeface="Trebuchet MS" panose="020B0603020202020204" pitchFamily="34" charset="0"/>
          </a:endParaRPr>
        </a:p>
      </dgm:t>
    </dgm:pt>
    <dgm:pt modelId="{4A0EB1B3-84FE-45D5-9E1A-716C3A6D1B2D}" type="sibTrans" cxnId="{2CC18821-2E1C-4610-8A3C-CAC0634EDC72}">
      <dgm:prSet/>
      <dgm:spPr/>
      <dgm:t>
        <a:bodyPr/>
        <a:lstStyle/>
        <a:p>
          <a:endParaRPr lang="es-AR" b="1">
            <a:latin typeface="Trebuchet MS" panose="020B0603020202020204" pitchFamily="34" charset="0"/>
          </a:endParaRPr>
        </a:p>
      </dgm:t>
    </dgm:pt>
    <dgm:pt modelId="{DF6F33DB-C45A-4741-8C73-CADB87D61E22}">
      <dgm:prSet phldrT="[Text]" custT="1"/>
      <dgm:spPr/>
      <dgm:t>
        <a:bodyPr/>
        <a:lstStyle/>
        <a:p>
          <a:r>
            <a:rPr lang="es-AR" sz="1600" b="0" dirty="0">
              <a:solidFill>
                <a:schemeClr val="tx1"/>
              </a:solidFill>
              <a:latin typeface="Trebuchet MS" panose="020B0603020202020204" pitchFamily="34" charset="0"/>
            </a:rPr>
            <a:t>Evaluar el impacto</a:t>
          </a:r>
        </a:p>
      </dgm:t>
    </dgm:pt>
    <dgm:pt modelId="{EE20CF34-F0B9-4CF1-81CB-4AECC8657946}" type="parTrans" cxnId="{FA0DF06B-42D9-4FE4-86EC-B6A8DC9653AF}">
      <dgm:prSet/>
      <dgm:spPr/>
      <dgm:t>
        <a:bodyPr/>
        <a:lstStyle/>
        <a:p>
          <a:endParaRPr lang="es-AR" b="1">
            <a:latin typeface="Trebuchet MS" panose="020B0603020202020204" pitchFamily="34" charset="0"/>
          </a:endParaRPr>
        </a:p>
      </dgm:t>
    </dgm:pt>
    <dgm:pt modelId="{FC9F3A97-0EEE-4867-BAB6-E8579BB8BA8A}" type="sibTrans" cxnId="{FA0DF06B-42D9-4FE4-86EC-B6A8DC9653AF}">
      <dgm:prSet/>
      <dgm:spPr/>
      <dgm:t>
        <a:bodyPr/>
        <a:lstStyle/>
        <a:p>
          <a:endParaRPr lang="es-AR" b="1">
            <a:latin typeface="Trebuchet MS" panose="020B0603020202020204" pitchFamily="34" charset="0"/>
          </a:endParaRPr>
        </a:p>
      </dgm:t>
    </dgm:pt>
    <dgm:pt modelId="{5568549F-BD5C-4513-A2FB-6DCA03631EA1}">
      <dgm:prSet phldrT="[Text]" custT="1"/>
      <dgm:spPr/>
      <dgm:t>
        <a:bodyPr/>
        <a:lstStyle/>
        <a:p>
          <a:r>
            <a:rPr lang="es-AR" sz="1600" b="0" dirty="0">
              <a:solidFill>
                <a:schemeClr val="tx1"/>
              </a:solidFill>
              <a:latin typeface="Trebuchet MS" panose="020B0603020202020204" pitchFamily="34" charset="0"/>
            </a:rPr>
            <a:t>Transformar la evidencia en cuidados seguros </a:t>
          </a:r>
        </a:p>
      </dgm:t>
    </dgm:pt>
    <dgm:pt modelId="{0D0F730C-625E-49AE-956B-A4E6B2D6241E}" type="parTrans" cxnId="{BA0A7349-4A27-4257-B74E-9BDE4B58903F}">
      <dgm:prSet/>
      <dgm:spPr/>
      <dgm:t>
        <a:bodyPr/>
        <a:lstStyle/>
        <a:p>
          <a:endParaRPr lang="es-AR" b="1">
            <a:latin typeface="Trebuchet MS" panose="020B0603020202020204" pitchFamily="34" charset="0"/>
          </a:endParaRPr>
        </a:p>
      </dgm:t>
    </dgm:pt>
    <dgm:pt modelId="{11993BDA-0CF6-4BD1-ACE6-197E0A5D77F1}" type="sibTrans" cxnId="{BA0A7349-4A27-4257-B74E-9BDE4B58903F}">
      <dgm:prSet/>
      <dgm:spPr/>
      <dgm:t>
        <a:bodyPr/>
        <a:lstStyle/>
        <a:p>
          <a:endParaRPr lang="es-AR" b="1">
            <a:latin typeface="Trebuchet MS" panose="020B0603020202020204" pitchFamily="34" charset="0"/>
          </a:endParaRPr>
        </a:p>
      </dgm:t>
    </dgm:pt>
    <dgm:pt modelId="{57494399-33D6-42C4-8E90-C6B4A0D72D05}">
      <dgm:prSet phldrT="[Text]" custT="1"/>
      <dgm:spPr>
        <a:ln w="25400">
          <a:solidFill>
            <a:srgbClr val="C00000"/>
          </a:solidFill>
        </a:ln>
      </dgm:spPr>
      <dgm:t>
        <a:bodyPr/>
        <a:lstStyle/>
        <a:p>
          <a:r>
            <a:rPr lang="es-AR" sz="1600" b="0" dirty="0">
              <a:solidFill>
                <a:schemeClr val="tx1"/>
              </a:solidFill>
              <a:latin typeface="Trebuchet MS" panose="020B0603020202020204" pitchFamily="34" charset="0"/>
            </a:rPr>
            <a:t>Entender las causas</a:t>
          </a:r>
        </a:p>
      </dgm:t>
    </dgm:pt>
    <dgm:pt modelId="{4ABF003A-0E19-4622-B9AE-1FB9CBD7AD53}" type="sibTrans" cxnId="{AC3979C9-35B1-44B1-A1E1-0EAB1D658C40}">
      <dgm:prSet/>
      <dgm:spPr/>
      <dgm:t>
        <a:bodyPr/>
        <a:lstStyle/>
        <a:p>
          <a:endParaRPr lang="es-AR" b="1">
            <a:latin typeface="Trebuchet MS" panose="020B0603020202020204" pitchFamily="34" charset="0"/>
          </a:endParaRPr>
        </a:p>
      </dgm:t>
    </dgm:pt>
    <dgm:pt modelId="{665AFD40-471C-45F3-8594-8FA60C881BEA}" type="parTrans" cxnId="{AC3979C9-35B1-44B1-A1E1-0EAB1D658C40}">
      <dgm:prSet/>
      <dgm:spPr/>
      <dgm:t>
        <a:bodyPr/>
        <a:lstStyle/>
        <a:p>
          <a:endParaRPr lang="es-AR" b="1">
            <a:latin typeface="Trebuchet MS" panose="020B0603020202020204" pitchFamily="34" charset="0"/>
          </a:endParaRPr>
        </a:p>
      </dgm:t>
    </dgm:pt>
    <dgm:pt modelId="{16505309-FE8A-4D5F-AAD8-09FF3FD7ED3C}" type="pres">
      <dgm:prSet presAssocID="{BCA6DA9D-755D-4719-9AA7-7D1B81015CF0}" presName="cycle" presStyleCnt="0">
        <dgm:presLayoutVars>
          <dgm:dir/>
          <dgm:resizeHandles val="exact"/>
        </dgm:presLayoutVars>
      </dgm:prSet>
      <dgm:spPr/>
      <dgm:t>
        <a:bodyPr/>
        <a:lstStyle/>
        <a:p>
          <a:endParaRPr lang="es-AR"/>
        </a:p>
      </dgm:t>
    </dgm:pt>
    <dgm:pt modelId="{B24C86E3-60FD-4F3C-BFD2-2DB7E4C0DB2D}" type="pres">
      <dgm:prSet presAssocID="{3F8EFA97-C631-4D74-9529-1EEEF94E47CA}" presName="dummy" presStyleCnt="0"/>
      <dgm:spPr/>
    </dgm:pt>
    <dgm:pt modelId="{9F5EC9A4-DC55-48F1-B216-9218EA4381FF}" type="pres">
      <dgm:prSet presAssocID="{3F8EFA97-C631-4D74-9529-1EEEF94E47CA}" presName="node" presStyleLbl="revTx" presStyleIdx="0" presStyleCnt="5" custRadScaleRad="104982" custRadScaleInc="-4247">
        <dgm:presLayoutVars>
          <dgm:bulletEnabled val="1"/>
        </dgm:presLayoutVars>
      </dgm:prSet>
      <dgm:spPr/>
      <dgm:t>
        <a:bodyPr/>
        <a:lstStyle/>
        <a:p>
          <a:endParaRPr lang="es-AR"/>
        </a:p>
      </dgm:t>
    </dgm:pt>
    <dgm:pt modelId="{B353F411-48E3-475C-845C-E026CC90AB40}" type="pres">
      <dgm:prSet presAssocID="{0E18BA31-BF3A-4DC5-8A73-46BADDD4BAB3}" presName="sibTrans" presStyleLbl="node1" presStyleIdx="0" presStyleCnt="5" custLinFactNeighborX="-2753" custLinFactNeighborY="-6754"/>
      <dgm:spPr/>
      <dgm:t>
        <a:bodyPr/>
        <a:lstStyle/>
        <a:p>
          <a:endParaRPr lang="es-AR"/>
        </a:p>
      </dgm:t>
    </dgm:pt>
    <dgm:pt modelId="{32AE6370-A1D2-4D5F-A833-CB9E8AE23E14}" type="pres">
      <dgm:prSet presAssocID="{57494399-33D6-42C4-8E90-C6B4A0D72D05}" presName="dummy" presStyleCnt="0"/>
      <dgm:spPr/>
    </dgm:pt>
    <dgm:pt modelId="{FC8A9615-476C-49F3-9CCC-EA46AB6995C0}" type="pres">
      <dgm:prSet presAssocID="{57494399-33D6-42C4-8E90-C6B4A0D72D05}" presName="node" presStyleLbl="revTx" presStyleIdx="1" presStyleCnt="5" custScaleX="114456" custScaleY="86726" custRadScaleRad="101558" custRadScaleInc="-8783">
        <dgm:presLayoutVars>
          <dgm:bulletEnabled val="1"/>
        </dgm:presLayoutVars>
      </dgm:prSet>
      <dgm:spPr/>
      <dgm:t>
        <a:bodyPr/>
        <a:lstStyle/>
        <a:p>
          <a:endParaRPr lang="es-AR"/>
        </a:p>
      </dgm:t>
    </dgm:pt>
    <dgm:pt modelId="{0BDAB7C5-A2EC-4E26-BE9B-2E1FF092EC13}" type="pres">
      <dgm:prSet presAssocID="{4ABF003A-0E19-4622-B9AE-1FB9CBD7AD53}" presName="sibTrans" presStyleLbl="node1" presStyleIdx="1" presStyleCnt="5" custLinFactNeighborX="2244" custLinFactNeighborY="1634"/>
      <dgm:spPr/>
      <dgm:t>
        <a:bodyPr/>
        <a:lstStyle/>
        <a:p>
          <a:endParaRPr lang="es-AR"/>
        </a:p>
      </dgm:t>
    </dgm:pt>
    <dgm:pt modelId="{710EBEC1-D41D-4814-B112-313C0F6B6321}" type="pres">
      <dgm:prSet presAssocID="{3861D5F2-1601-45B1-8D23-72A9E516505C}" presName="dummy" presStyleCnt="0"/>
      <dgm:spPr/>
    </dgm:pt>
    <dgm:pt modelId="{F65B4629-53A5-4A9D-8528-0A9D71572AF6}" type="pres">
      <dgm:prSet presAssocID="{3861D5F2-1601-45B1-8D23-72A9E516505C}" presName="node" presStyleLbl="revTx" presStyleIdx="2" presStyleCnt="5" custScaleX="136712" custRadScaleRad="100421" custRadScaleInc="-8843">
        <dgm:presLayoutVars>
          <dgm:bulletEnabled val="1"/>
        </dgm:presLayoutVars>
      </dgm:prSet>
      <dgm:spPr/>
      <dgm:t>
        <a:bodyPr/>
        <a:lstStyle/>
        <a:p>
          <a:endParaRPr lang="es-AR"/>
        </a:p>
      </dgm:t>
    </dgm:pt>
    <dgm:pt modelId="{5DD0FE54-974A-45FC-9C09-5F1290D1114D}" type="pres">
      <dgm:prSet presAssocID="{4A0EB1B3-84FE-45D5-9E1A-716C3A6D1B2D}" presName="sibTrans" presStyleLbl="node1" presStyleIdx="2" presStyleCnt="5"/>
      <dgm:spPr/>
      <dgm:t>
        <a:bodyPr/>
        <a:lstStyle/>
        <a:p>
          <a:endParaRPr lang="es-AR"/>
        </a:p>
      </dgm:t>
    </dgm:pt>
    <dgm:pt modelId="{388F0BFF-E78A-4AC3-9DC1-8FAF83E496AE}" type="pres">
      <dgm:prSet presAssocID="{DF6F33DB-C45A-4741-8C73-CADB87D61E22}" presName="dummy" presStyleCnt="0"/>
      <dgm:spPr/>
    </dgm:pt>
    <dgm:pt modelId="{8C68E409-97DB-44B8-9099-DD6A8B088015}" type="pres">
      <dgm:prSet presAssocID="{DF6F33DB-C45A-4741-8C73-CADB87D61E22}" presName="node" presStyleLbl="revTx" presStyleIdx="3" presStyleCnt="5">
        <dgm:presLayoutVars>
          <dgm:bulletEnabled val="1"/>
        </dgm:presLayoutVars>
      </dgm:prSet>
      <dgm:spPr/>
      <dgm:t>
        <a:bodyPr/>
        <a:lstStyle/>
        <a:p>
          <a:endParaRPr lang="es-AR"/>
        </a:p>
      </dgm:t>
    </dgm:pt>
    <dgm:pt modelId="{9B587530-3257-4BCA-A872-119A2BB0EC00}" type="pres">
      <dgm:prSet presAssocID="{FC9F3A97-0EEE-4867-BAB6-E8579BB8BA8A}" presName="sibTrans" presStyleLbl="node1" presStyleIdx="3" presStyleCnt="5"/>
      <dgm:spPr/>
      <dgm:t>
        <a:bodyPr/>
        <a:lstStyle/>
        <a:p>
          <a:endParaRPr lang="es-AR"/>
        </a:p>
      </dgm:t>
    </dgm:pt>
    <dgm:pt modelId="{BD28B291-F4FB-44BA-994C-20F9CF275DE4}" type="pres">
      <dgm:prSet presAssocID="{5568549F-BD5C-4513-A2FB-6DCA03631EA1}" presName="dummy" presStyleCnt="0"/>
      <dgm:spPr/>
    </dgm:pt>
    <dgm:pt modelId="{E4327CEC-87C9-4B86-B974-0FFA8200A793}" type="pres">
      <dgm:prSet presAssocID="{5568549F-BD5C-4513-A2FB-6DCA03631EA1}" presName="node" presStyleLbl="revTx" presStyleIdx="4" presStyleCnt="5" custScaleX="152735">
        <dgm:presLayoutVars>
          <dgm:bulletEnabled val="1"/>
        </dgm:presLayoutVars>
      </dgm:prSet>
      <dgm:spPr/>
      <dgm:t>
        <a:bodyPr/>
        <a:lstStyle/>
        <a:p>
          <a:endParaRPr lang="es-AR"/>
        </a:p>
      </dgm:t>
    </dgm:pt>
    <dgm:pt modelId="{78A6651F-6C79-490B-A522-54BCBDFE23CE}" type="pres">
      <dgm:prSet presAssocID="{11993BDA-0CF6-4BD1-ACE6-197E0A5D77F1}" presName="sibTrans" presStyleLbl="node1" presStyleIdx="4" presStyleCnt="5"/>
      <dgm:spPr/>
      <dgm:t>
        <a:bodyPr/>
        <a:lstStyle/>
        <a:p>
          <a:endParaRPr lang="es-AR"/>
        </a:p>
      </dgm:t>
    </dgm:pt>
  </dgm:ptLst>
  <dgm:cxnLst>
    <dgm:cxn modelId="{FA0DF06B-42D9-4FE4-86EC-B6A8DC9653AF}" srcId="{BCA6DA9D-755D-4719-9AA7-7D1B81015CF0}" destId="{DF6F33DB-C45A-4741-8C73-CADB87D61E22}" srcOrd="3" destOrd="0" parTransId="{EE20CF34-F0B9-4CF1-81CB-4AECC8657946}" sibTransId="{FC9F3A97-0EEE-4867-BAB6-E8579BB8BA8A}"/>
    <dgm:cxn modelId="{C947AB4C-91C7-4308-BDA4-C3C3A524A14E}" type="presOf" srcId="{5568549F-BD5C-4513-A2FB-6DCA03631EA1}" destId="{E4327CEC-87C9-4B86-B974-0FFA8200A793}" srcOrd="0" destOrd="0" presId="urn:microsoft.com/office/officeart/2005/8/layout/cycle1"/>
    <dgm:cxn modelId="{064A6F97-93D7-418A-9523-2973A678AD95}" type="presOf" srcId="{0E18BA31-BF3A-4DC5-8A73-46BADDD4BAB3}" destId="{B353F411-48E3-475C-845C-E026CC90AB40}" srcOrd="0" destOrd="0" presId="urn:microsoft.com/office/officeart/2005/8/layout/cycle1"/>
    <dgm:cxn modelId="{8E316117-E1B5-4940-A8E9-5112DB3FD90B}" type="presOf" srcId="{57494399-33D6-42C4-8E90-C6B4A0D72D05}" destId="{FC8A9615-476C-49F3-9CCC-EA46AB6995C0}" srcOrd="0" destOrd="0" presId="urn:microsoft.com/office/officeart/2005/8/layout/cycle1"/>
    <dgm:cxn modelId="{CB7ABE13-7A23-4DD0-A36A-09CDC3992938}" type="presOf" srcId="{11993BDA-0CF6-4BD1-ACE6-197E0A5D77F1}" destId="{78A6651F-6C79-490B-A522-54BCBDFE23CE}" srcOrd="0" destOrd="0" presId="urn:microsoft.com/office/officeart/2005/8/layout/cycle1"/>
    <dgm:cxn modelId="{D5F3797A-6143-4430-AE21-1D498A259DE3}" type="presOf" srcId="{3F8EFA97-C631-4D74-9529-1EEEF94E47CA}" destId="{9F5EC9A4-DC55-48F1-B216-9218EA4381FF}" srcOrd="0" destOrd="0" presId="urn:microsoft.com/office/officeart/2005/8/layout/cycle1"/>
    <dgm:cxn modelId="{2CC18821-2E1C-4610-8A3C-CAC0634EDC72}" srcId="{BCA6DA9D-755D-4719-9AA7-7D1B81015CF0}" destId="{3861D5F2-1601-45B1-8D23-72A9E516505C}" srcOrd="2" destOrd="0" parTransId="{40CB1359-AF72-45B0-81A2-388E9493E0C1}" sibTransId="{4A0EB1B3-84FE-45D5-9E1A-716C3A6D1B2D}"/>
    <dgm:cxn modelId="{6CC51E14-F903-4AC9-B70E-A293212B161C}" type="presOf" srcId="{3861D5F2-1601-45B1-8D23-72A9E516505C}" destId="{F65B4629-53A5-4A9D-8528-0A9D71572AF6}" srcOrd="0" destOrd="0" presId="urn:microsoft.com/office/officeart/2005/8/layout/cycle1"/>
    <dgm:cxn modelId="{AC3979C9-35B1-44B1-A1E1-0EAB1D658C40}" srcId="{BCA6DA9D-755D-4719-9AA7-7D1B81015CF0}" destId="{57494399-33D6-42C4-8E90-C6B4A0D72D05}" srcOrd="1" destOrd="0" parTransId="{665AFD40-471C-45F3-8594-8FA60C881BEA}" sibTransId="{4ABF003A-0E19-4622-B9AE-1FB9CBD7AD53}"/>
    <dgm:cxn modelId="{329F9859-F249-426F-B4F3-820DC564D785}" type="presOf" srcId="{4A0EB1B3-84FE-45D5-9E1A-716C3A6D1B2D}" destId="{5DD0FE54-974A-45FC-9C09-5F1290D1114D}" srcOrd="0" destOrd="0" presId="urn:microsoft.com/office/officeart/2005/8/layout/cycle1"/>
    <dgm:cxn modelId="{E7986F6B-6D8F-42D8-8D11-4A9698AA3C4A}" type="presOf" srcId="{4ABF003A-0E19-4622-B9AE-1FB9CBD7AD53}" destId="{0BDAB7C5-A2EC-4E26-BE9B-2E1FF092EC13}" srcOrd="0" destOrd="0" presId="urn:microsoft.com/office/officeart/2005/8/layout/cycle1"/>
    <dgm:cxn modelId="{3775C42D-DA62-4A23-A832-2EAC66E79017}" type="presOf" srcId="{DF6F33DB-C45A-4741-8C73-CADB87D61E22}" destId="{8C68E409-97DB-44B8-9099-DD6A8B088015}" srcOrd="0" destOrd="0" presId="urn:microsoft.com/office/officeart/2005/8/layout/cycle1"/>
    <dgm:cxn modelId="{BA0A7349-4A27-4257-B74E-9BDE4B58903F}" srcId="{BCA6DA9D-755D-4719-9AA7-7D1B81015CF0}" destId="{5568549F-BD5C-4513-A2FB-6DCA03631EA1}" srcOrd="4" destOrd="0" parTransId="{0D0F730C-625E-49AE-956B-A4E6B2D6241E}" sibTransId="{11993BDA-0CF6-4BD1-ACE6-197E0A5D77F1}"/>
    <dgm:cxn modelId="{45B65D56-0D28-4BFA-9736-AC6FCB2B1872}" type="presOf" srcId="{FC9F3A97-0EEE-4867-BAB6-E8579BB8BA8A}" destId="{9B587530-3257-4BCA-A872-119A2BB0EC00}" srcOrd="0" destOrd="0" presId="urn:microsoft.com/office/officeart/2005/8/layout/cycle1"/>
    <dgm:cxn modelId="{AF2E59E1-C8A5-4C70-94F1-14F69542854F}" type="presOf" srcId="{BCA6DA9D-755D-4719-9AA7-7D1B81015CF0}" destId="{16505309-FE8A-4D5F-AAD8-09FF3FD7ED3C}" srcOrd="0" destOrd="0" presId="urn:microsoft.com/office/officeart/2005/8/layout/cycle1"/>
    <dgm:cxn modelId="{2408A6C7-A80E-4A4E-9702-CEE2EB799A34}" srcId="{BCA6DA9D-755D-4719-9AA7-7D1B81015CF0}" destId="{3F8EFA97-C631-4D74-9529-1EEEF94E47CA}" srcOrd="0" destOrd="0" parTransId="{F6BDD1BE-7750-4201-9D29-BC511F36568D}" sibTransId="{0E18BA31-BF3A-4DC5-8A73-46BADDD4BAB3}"/>
    <dgm:cxn modelId="{385869A2-1F62-43A3-AAC9-1E87B7A4F86A}" type="presParOf" srcId="{16505309-FE8A-4D5F-AAD8-09FF3FD7ED3C}" destId="{B24C86E3-60FD-4F3C-BFD2-2DB7E4C0DB2D}" srcOrd="0" destOrd="0" presId="urn:microsoft.com/office/officeart/2005/8/layout/cycle1"/>
    <dgm:cxn modelId="{A8419505-EA34-4825-9888-A9667FED237C}" type="presParOf" srcId="{16505309-FE8A-4D5F-AAD8-09FF3FD7ED3C}" destId="{9F5EC9A4-DC55-48F1-B216-9218EA4381FF}" srcOrd="1" destOrd="0" presId="urn:microsoft.com/office/officeart/2005/8/layout/cycle1"/>
    <dgm:cxn modelId="{A932C824-C1C2-4BF2-97B1-27B48741FD22}" type="presParOf" srcId="{16505309-FE8A-4D5F-AAD8-09FF3FD7ED3C}" destId="{B353F411-48E3-475C-845C-E026CC90AB40}" srcOrd="2" destOrd="0" presId="urn:microsoft.com/office/officeart/2005/8/layout/cycle1"/>
    <dgm:cxn modelId="{39A6BE42-F043-4100-9297-D9AE065DF303}" type="presParOf" srcId="{16505309-FE8A-4D5F-AAD8-09FF3FD7ED3C}" destId="{32AE6370-A1D2-4D5F-A833-CB9E8AE23E14}" srcOrd="3" destOrd="0" presId="urn:microsoft.com/office/officeart/2005/8/layout/cycle1"/>
    <dgm:cxn modelId="{51E6948B-A21D-4FAE-B7AC-8D8B921B2465}" type="presParOf" srcId="{16505309-FE8A-4D5F-AAD8-09FF3FD7ED3C}" destId="{FC8A9615-476C-49F3-9CCC-EA46AB6995C0}" srcOrd="4" destOrd="0" presId="urn:microsoft.com/office/officeart/2005/8/layout/cycle1"/>
    <dgm:cxn modelId="{639194AF-E5A4-427E-B8AF-571269ADCAC6}" type="presParOf" srcId="{16505309-FE8A-4D5F-AAD8-09FF3FD7ED3C}" destId="{0BDAB7C5-A2EC-4E26-BE9B-2E1FF092EC13}" srcOrd="5" destOrd="0" presId="urn:microsoft.com/office/officeart/2005/8/layout/cycle1"/>
    <dgm:cxn modelId="{2FCC2F13-02CE-45A6-95EC-E092A349988A}" type="presParOf" srcId="{16505309-FE8A-4D5F-AAD8-09FF3FD7ED3C}" destId="{710EBEC1-D41D-4814-B112-313C0F6B6321}" srcOrd="6" destOrd="0" presId="urn:microsoft.com/office/officeart/2005/8/layout/cycle1"/>
    <dgm:cxn modelId="{1731835D-6C14-4664-A100-66C3531A87ED}" type="presParOf" srcId="{16505309-FE8A-4D5F-AAD8-09FF3FD7ED3C}" destId="{F65B4629-53A5-4A9D-8528-0A9D71572AF6}" srcOrd="7" destOrd="0" presId="urn:microsoft.com/office/officeart/2005/8/layout/cycle1"/>
    <dgm:cxn modelId="{40D37F9D-5C1D-4589-9CB5-62CE02E9765C}" type="presParOf" srcId="{16505309-FE8A-4D5F-AAD8-09FF3FD7ED3C}" destId="{5DD0FE54-974A-45FC-9C09-5F1290D1114D}" srcOrd="8" destOrd="0" presId="urn:microsoft.com/office/officeart/2005/8/layout/cycle1"/>
    <dgm:cxn modelId="{CA79B781-2E37-400E-B620-8D0F78584239}" type="presParOf" srcId="{16505309-FE8A-4D5F-AAD8-09FF3FD7ED3C}" destId="{388F0BFF-E78A-4AC3-9DC1-8FAF83E496AE}" srcOrd="9" destOrd="0" presId="urn:microsoft.com/office/officeart/2005/8/layout/cycle1"/>
    <dgm:cxn modelId="{C006EBE4-BB5B-4F36-8C7A-6C4ADD401319}" type="presParOf" srcId="{16505309-FE8A-4D5F-AAD8-09FF3FD7ED3C}" destId="{8C68E409-97DB-44B8-9099-DD6A8B088015}" srcOrd="10" destOrd="0" presId="urn:microsoft.com/office/officeart/2005/8/layout/cycle1"/>
    <dgm:cxn modelId="{DA452552-9A2B-4C1F-917B-1E30CEEDC2AA}" type="presParOf" srcId="{16505309-FE8A-4D5F-AAD8-09FF3FD7ED3C}" destId="{9B587530-3257-4BCA-A872-119A2BB0EC00}" srcOrd="11" destOrd="0" presId="urn:microsoft.com/office/officeart/2005/8/layout/cycle1"/>
    <dgm:cxn modelId="{E90CD4B9-2119-445E-BEEF-B9F625D598B6}" type="presParOf" srcId="{16505309-FE8A-4D5F-AAD8-09FF3FD7ED3C}" destId="{BD28B291-F4FB-44BA-994C-20F9CF275DE4}" srcOrd="12" destOrd="0" presId="urn:microsoft.com/office/officeart/2005/8/layout/cycle1"/>
    <dgm:cxn modelId="{2EE1AA59-AB39-4E79-B042-CC219655AEB7}" type="presParOf" srcId="{16505309-FE8A-4D5F-AAD8-09FF3FD7ED3C}" destId="{E4327CEC-87C9-4B86-B974-0FFA8200A793}" srcOrd="13" destOrd="0" presId="urn:microsoft.com/office/officeart/2005/8/layout/cycle1"/>
    <dgm:cxn modelId="{57CAF749-E3F7-4A3B-9FDB-B698FE016E30}" type="presParOf" srcId="{16505309-FE8A-4D5F-AAD8-09FF3FD7ED3C}" destId="{78A6651F-6C79-490B-A522-54BCBDFE23CE}"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69D1A9-6640-4521-9E67-6A6B4D3EC53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AR"/>
        </a:p>
      </dgm:t>
    </dgm:pt>
    <dgm:pt modelId="{B0B8E98A-EE93-4DE3-8D65-210A81A45F3D}">
      <dgm:prSet phldrT="[Texto]">
        <dgm:style>
          <a:lnRef idx="0">
            <a:schemeClr val="accent1"/>
          </a:lnRef>
          <a:fillRef idx="3">
            <a:schemeClr val="accent1"/>
          </a:fillRef>
          <a:effectRef idx="3">
            <a:schemeClr val="accent1"/>
          </a:effectRef>
          <a:fontRef idx="minor">
            <a:schemeClr val="lt1"/>
          </a:fontRef>
        </dgm:style>
      </dgm:prSet>
      <dgm:spPr>
        <a:gradFill rotWithShape="0">
          <a:gsLst>
            <a:gs pos="25000">
              <a:srgbClr val="1F376C"/>
            </a:gs>
            <a:gs pos="80000">
              <a:schemeClr val="accent1">
                <a:shade val="93000"/>
                <a:satMod val="130000"/>
              </a:schemeClr>
            </a:gs>
            <a:gs pos="100000">
              <a:schemeClr val="accent1">
                <a:shade val="94000"/>
                <a:satMod val="135000"/>
              </a:schemeClr>
            </a:gs>
          </a:gsLst>
        </a:gradFill>
      </dgm:spPr>
      <dgm:t>
        <a:bodyPr/>
        <a:lstStyle/>
        <a:p>
          <a:r>
            <a:rPr lang="es-ES" dirty="0">
              <a:latin typeface="Trebuchet MS" panose="020B0603020202020204" pitchFamily="34" charset="0"/>
            </a:rPr>
            <a:t>1921</a:t>
          </a:r>
          <a:endParaRPr lang="es-AR" dirty="0">
            <a:latin typeface="Trebuchet MS" panose="020B0603020202020204" pitchFamily="34" charset="0"/>
          </a:endParaRPr>
        </a:p>
      </dgm:t>
    </dgm:pt>
    <dgm:pt modelId="{7647A184-15B3-4408-A515-74A625E9A385}" type="parTrans" cxnId="{ADE58B71-9045-4335-BE38-DBD9A8802102}">
      <dgm:prSet/>
      <dgm:spPr/>
      <dgm:t>
        <a:bodyPr/>
        <a:lstStyle/>
        <a:p>
          <a:endParaRPr lang="es-AR"/>
        </a:p>
      </dgm:t>
    </dgm:pt>
    <dgm:pt modelId="{06DFF972-3785-4EDB-A617-85DDB04F02E6}" type="sibTrans" cxnId="{ADE58B71-9045-4335-BE38-DBD9A8802102}">
      <dgm:prSet/>
      <dgm:spPr/>
      <dgm:t>
        <a:bodyPr/>
        <a:lstStyle/>
        <a:p>
          <a:endParaRPr lang="es-AR"/>
        </a:p>
      </dgm:t>
    </dgm:pt>
    <dgm:pt modelId="{48C25EB6-67D0-4797-BD91-4EB68100571F}">
      <dgm:prSet phldrT="[Texto]"/>
      <dgm:spPr/>
      <dgm:t>
        <a:bodyPr/>
        <a:lstStyle/>
        <a:p>
          <a:r>
            <a:rPr lang="es-ES" b="1" dirty="0">
              <a:solidFill>
                <a:schemeClr val="accent1">
                  <a:lumMod val="75000"/>
                </a:schemeClr>
              </a:solidFill>
              <a:latin typeface="Trebuchet MS" panose="020B0603020202020204" pitchFamily="34" charset="0"/>
              <a:cs typeface="Arial" pitchFamily="34" charset="0"/>
            </a:rPr>
            <a:t>Fundada por cuatro renombrados médicos en base a los principios de cooperación, innovación y compasión.</a:t>
          </a:r>
          <a:endParaRPr lang="es-AR" b="1" dirty="0">
            <a:solidFill>
              <a:schemeClr val="accent1">
                <a:lumMod val="75000"/>
              </a:schemeClr>
            </a:solidFill>
            <a:latin typeface="Trebuchet MS" panose="020B0603020202020204" pitchFamily="34" charset="0"/>
          </a:endParaRPr>
        </a:p>
      </dgm:t>
    </dgm:pt>
    <dgm:pt modelId="{92B46B11-6D8C-4A4B-87F6-C3B0DB905AD6}" type="parTrans" cxnId="{5432EA19-813A-4C60-997D-45D141206F10}">
      <dgm:prSet/>
      <dgm:spPr/>
      <dgm:t>
        <a:bodyPr/>
        <a:lstStyle/>
        <a:p>
          <a:endParaRPr lang="es-AR"/>
        </a:p>
      </dgm:t>
    </dgm:pt>
    <dgm:pt modelId="{3C49E4A3-0431-48B1-85FA-87F5ADD85774}" type="sibTrans" cxnId="{5432EA19-813A-4C60-997D-45D141206F10}">
      <dgm:prSet/>
      <dgm:spPr/>
      <dgm:t>
        <a:bodyPr/>
        <a:lstStyle/>
        <a:p>
          <a:endParaRPr lang="es-AR"/>
        </a:p>
      </dgm:t>
    </dgm:pt>
    <dgm:pt modelId="{2986B8AB-3423-4892-B49C-9CDBC0C9D038}">
      <dgm:prSet phldrT="[Texto]"/>
      <dgm:spPr/>
      <dgm:t>
        <a:bodyPr/>
        <a:lstStyle/>
        <a:p>
          <a:r>
            <a:rPr lang="es-ES" b="1" dirty="0">
              <a:solidFill>
                <a:schemeClr val="accent1">
                  <a:lumMod val="75000"/>
                </a:schemeClr>
              </a:solidFill>
              <a:latin typeface="Trebuchet MS" panose="020B0603020202020204" pitchFamily="34" charset="0"/>
              <a:cs typeface="Arial" pitchFamily="34" charset="0"/>
            </a:rPr>
            <a:t>Es una de las organizaciones de salud más prestigiosas del mundo.</a:t>
          </a:r>
          <a:endParaRPr lang="es-AR" b="1" dirty="0">
            <a:solidFill>
              <a:schemeClr val="accent1">
                <a:lumMod val="75000"/>
              </a:schemeClr>
            </a:solidFill>
            <a:latin typeface="Trebuchet MS" panose="020B0603020202020204" pitchFamily="34" charset="0"/>
          </a:endParaRPr>
        </a:p>
      </dgm:t>
    </dgm:pt>
    <dgm:pt modelId="{6BEEA378-D24F-47F4-85FD-672E123A9D75}" type="parTrans" cxnId="{4021C0B8-2DDA-40D8-8F70-DC5403E27F7A}">
      <dgm:prSet/>
      <dgm:spPr/>
      <dgm:t>
        <a:bodyPr/>
        <a:lstStyle/>
        <a:p>
          <a:endParaRPr lang="es-AR"/>
        </a:p>
      </dgm:t>
    </dgm:pt>
    <dgm:pt modelId="{EB004B43-CC80-44E7-8449-F8ACD4735A0A}" type="sibTrans" cxnId="{4021C0B8-2DDA-40D8-8F70-DC5403E27F7A}">
      <dgm:prSet/>
      <dgm:spPr/>
      <dgm:t>
        <a:bodyPr/>
        <a:lstStyle/>
        <a:p>
          <a:endParaRPr lang="es-AR"/>
        </a:p>
      </dgm:t>
    </dgm:pt>
    <dgm:pt modelId="{96D335A2-FCFF-4B90-A4DC-BF171A7CD24F}">
      <dgm:prSet phldrT="[Texto]">
        <dgm:style>
          <a:lnRef idx="0">
            <a:schemeClr val="accent1"/>
          </a:lnRef>
          <a:fillRef idx="3">
            <a:schemeClr val="accent1"/>
          </a:fillRef>
          <a:effectRef idx="3">
            <a:schemeClr val="accent1"/>
          </a:effectRef>
          <a:fontRef idx="minor">
            <a:schemeClr val="lt1"/>
          </a:fontRef>
        </dgm:style>
      </dgm:prSet>
      <dgm:spPr>
        <a:gradFill rotWithShape="0">
          <a:gsLst>
            <a:gs pos="25000">
              <a:srgbClr val="1F376C"/>
            </a:gs>
            <a:gs pos="80000">
              <a:schemeClr val="accent1">
                <a:shade val="93000"/>
                <a:satMod val="130000"/>
              </a:schemeClr>
            </a:gs>
            <a:gs pos="100000">
              <a:schemeClr val="accent1">
                <a:shade val="94000"/>
                <a:satMod val="135000"/>
              </a:schemeClr>
            </a:gs>
          </a:gsLst>
        </a:gradFill>
      </dgm:spPr>
      <dgm:t>
        <a:bodyPr/>
        <a:lstStyle/>
        <a:p>
          <a:r>
            <a:rPr lang="es-ES" dirty="0"/>
            <a:t>…</a:t>
          </a:r>
          <a:endParaRPr lang="es-AR" dirty="0"/>
        </a:p>
      </dgm:t>
    </dgm:pt>
    <dgm:pt modelId="{5DC745CE-91D9-4B89-B003-089861951762}" type="parTrans" cxnId="{580DCA15-5EC3-4608-83E3-79536AF69CC3}">
      <dgm:prSet/>
      <dgm:spPr/>
      <dgm:t>
        <a:bodyPr/>
        <a:lstStyle/>
        <a:p>
          <a:endParaRPr lang="es-AR"/>
        </a:p>
      </dgm:t>
    </dgm:pt>
    <dgm:pt modelId="{00A0D346-1CBD-4767-90FA-ECF6C000A5FF}" type="sibTrans" cxnId="{580DCA15-5EC3-4608-83E3-79536AF69CC3}">
      <dgm:prSet/>
      <dgm:spPr/>
      <dgm:t>
        <a:bodyPr/>
        <a:lstStyle/>
        <a:p>
          <a:endParaRPr lang="es-AR"/>
        </a:p>
      </dgm:t>
    </dgm:pt>
    <dgm:pt modelId="{BA0412EC-6567-4E29-829D-F8738B971973}">
      <dgm:prSet phldrT="[Texto]"/>
      <dgm:spPr/>
      <dgm:t>
        <a:bodyPr/>
        <a:lstStyle/>
        <a:p>
          <a:r>
            <a:rPr lang="es-ES" b="1" dirty="0">
              <a:solidFill>
                <a:schemeClr val="accent1">
                  <a:lumMod val="75000"/>
                </a:schemeClr>
              </a:solidFill>
              <a:latin typeface="Trebuchet MS" panose="020B0603020202020204" pitchFamily="34" charset="0"/>
            </a:rPr>
            <a:t>Se destacaba técnicamente, pero había perdido humanidad. La falta de empatía, compasión y colegialidad era notoria, según lo reflejaban las encuestas de satisfacción HCAHPS.</a:t>
          </a:r>
          <a:endParaRPr lang="es-AR" b="1" dirty="0">
            <a:latin typeface="Trebuchet MS" panose="020B0603020202020204" pitchFamily="34" charset="0"/>
          </a:endParaRPr>
        </a:p>
      </dgm:t>
    </dgm:pt>
    <dgm:pt modelId="{62EB0C35-AAF6-4B52-BD7C-60CAE76CC956}" type="parTrans" cxnId="{05DA131D-E2E3-44D4-817D-B8472697A4C4}">
      <dgm:prSet/>
      <dgm:spPr/>
      <dgm:t>
        <a:bodyPr/>
        <a:lstStyle/>
        <a:p>
          <a:endParaRPr lang="es-AR"/>
        </a:p>
      </dgm:t>
    </dgm:pt>
    <dgm:pt modelId="{3F39B41C-8B2D-4515-85FD-3087905A0AA2}" type="sibTrans" cxnId="{05DA131D-E2E3-44D4-817D-B8472697A4C4}">
      <dgm:prSet/>
      <dgm:spPr/>
      <dgm:t>
        <a:bodyPr/>
        <a:lstStyle/>
        <a:p>
          <a:endParaRPr lang="es-AR"/>
        </a:p>
      </dgm:t>
    </dgm:pt>
    <dgm:pt modelId="{3386174E-3684-4BD0-8558-2BF80DCF8267}">
      <dgm:prSet phldrT="[Texto]"/>
      <dgm:spPr/>
      <dgm:t>
        <a:bodyPr/>
        <a:lstStyle/>
        <a:p>
          <a:r>
            <a:rPr lang="es-ES" b="1" dirty="0">
              <a:solidFill>
                <a:schemeClr val="accent1">
                  <a:lumMod val="75000"/>
                </a:schemeClr>
              </a:solidFill>
              <a:latin typeface="Trebuchet MS" panose="020B0603020202020204" pitchFamily="34" charset="0"/>
            </a:rPr>
            <a:t>Aunque se curaran, los pacientes estaban lejos de tener una buena experiencia y se sentían maltratados.</a:t>
          </a:r>
          <a:endParaRPr lang="es-AR" b="1" dirty="0">
            <a:latin typeface="Trebuchet MS" panose="020B0603020202020204" pitchFamily="34" charset="0"/>
          </a:endParaRPr>
        </a:p>
      </dgm:t>
    </dgm:pt>
    <dgm:pt modelId="{B59F514A-75F7-470A-AB8C-B7B85960EE56}" type="parTrans" cxnId="{29E9D882-DE73-4614-AF1F-583A845CC74F}">
      <dgm:prSet/>
      <dgm:spPr/>
      <dgm:t>
        <a:bodyPr/>
        <a:lstStyle/>
        <a:p>
          <a:endParaRPr lang="es-AR"/>
        </a:p>
      </dgm:t>
    </dgm:pt>
    <dgm:pt modelId="{62691432-80AB-414D-BE21-2F8BD431A786}" type="sibTrans" cxnId="{29E9D882-DE73-4614-AF1F-583A845CC74F}">
      <dgm:prSet/>
      <dgm:spPr/>
      <dgm:t>
        <a:bodyPr/>
        <a:lstStyle/>
        <a:p>
          <a:endParaRPr lang="es-AR"/>
        </a:p>
      </dgm:t>
    </dgm:pt>
    <dgm:pt modelId="{5A29F644-3C63-47F6-B021-78B6F4C610FE}">
      <dgm:prSet phldrT="[Texto]">
        <dgm:style>
          <a:lnRef idx="0">
            <a:schemeClr val="accent1"/>
          </a:lnRef>
          <a:fillRef idx="3">
            <a:schemeClr val="accent1"/>
          </a:fillRef>
          <a:effectRef idx="3">
            <a:schemeClr val="accent1"/>
          </a:effectRef>
          <a:fontRef idx="minor">
            <a:schemeClr val="lt1"/>
          </a:fontRef>
        </dgm:style>
      </dgm:prSet>
      <dgm:spPr>
        <a:gradFill rotWithShape="0">
          <a:gsLst>
            <a:gs pos="25000">
              <a:srgbClr val="1F376C"/>
            </a:gs>
            <a:gs pos="80000">
              <a:schemeClr val="accent1">
                <a:shade val="93000"/>
                <a:satMod val="130000"/>
              </a:schemeClr>
            </a:gs>
            <a:gs pos="100000">
              <a:schemeClr val="accent1">
                <a:shade val="94000"/>
                <a:satMod val="135000"/>
              </a:schemeClr>
            </a:gs>
          </a:gsLst>
        </a:gradFill>
      </dgm:spPr>
      <dgm:t>
        <a:bodyPr/>
        <a:lstStyle/>
        <a:p>
          <a:r>
            <a:rPr lang="es-ES" dirty="0">
              <a:latin typeface="Trebuchet MS" panose="020B0603020202020204" pitchFamily="34" charset="0"/>
            </a:rPr>
            <a:t>2004</a:t>
          </a:r>
          <a:endParaRPr lang="es-AR" dirty="0">
            <a:latin typeface="Trebuchet MS" panose="020B0603020202020204" pitchFamily="34" charset="0"/>
          </a:endParaRPr>
        </a:p>
      </dgm:t>
    </dgm:pt>
    <dgm:pt modelId="{8E5A2FF6-DD6C-4097-98AE-92C70B2C53C7}" type="parTrans" cxnId="{D06A1DCF-9B45-4D05-A669-A5DCC131C71F}">
      <dgm:prSet/>
      <dgm:spPr/>
      <dgm:t>
        <a:bodyPr/>
        <a:lstStyle/>
        <a:p>
          <a:endParaRPr lang="es-AR"/>
        </a:p>
      </dgm:t>
    </dgm:pt>
    <dgm:pt modelId="{98F78830-5569-4FE3-B26F-1B64D955B7F9}" type="sibTrans" cxnId="{D06A1DCF-9B45-4D05-A669-A5DCC131C71F}">
      <dgm:prSet/>
      <dgm:spPr/>
      <dgm:t>
        <a:bodyPr/>
        <a:lstStyle/>
        <a:p>
          <a:endParaRPr lang="es-AR"/>
        </a:p>
      </dgm:t>
    </dgm:pt>
    <dgm:pt modelId="{020DC3A1-47D1-4994-B7F4-E942E0ED1E86}">
      <dgm:prSet phldrT="[Texto]">
        <dgm:style>
          <a:lnRef idx="0">
            <a:schemeClr val="accent1"/>
          </a:lnRef>
          <a:fillRef idx="3">
            <a:schemeClr val="accent1"/>
          </a:fillRef>
          <a:effectRef idx="3">
            <a:schemeClr val="accent1"/>
          </a:effectRef>
          <a:fontRef idx="minor">
            <a:schemeClr val="lt1"/>
          </a:fontRef>
        </dgm:style>
      </dgm:prSet>
      <dgm:spPr>
        <a:gradFill rotWithShape="0">
          <a:gsLst>
            <a:gs pos="25000">
              <a:srgbClr val="1F376C"/>
            </a:gs>
            <a:gs pos="80000">
              <a:schemeClr val="accent1">
                <a:shade val="93000"/>
                <a:satMod val="130000"/>
              </a:schemeClr>
            </a:gs>
            <a:gs pos="100000">
              <a:schemeClr val="accent1">
                <a:shade val="94000"/>
                <a:satMod val="135000"/>
              </a:schemeClr>
            </a:gs>
          </a:gsLst>
        </a:gradFill>
      </dgm:spPr>
      <dgm:t>
        <a:bodyPr/>
        <a:lstStyle/>
        <a:p>
          <a:r>
            <a:rPr lang="es-ES" dirty="0">
              <a:latin typeface="Trebuchet MS" panose="020B0603020202020204" pitchFamily="34" charset="0"/>
            </a:rPr>
            <a:t>2020</a:t>
          </a:r>
          <a:endParaRPr lang="es-AR" dirty="0">
            <a:latin typeface="Trebuchet MS" panose="020B0603020202020204" pitchFamily="34" charset="0"/>
          </a:endParaRPr>
        </a:p>
      </dgm:t>
    </dgm:pt>
    <dgm:pt modelId="{11613D45-98FA-44D3-8AD4-0610B584FBB2}" type="parTrans" cxnId="{A92B4E1D-AA05-4EFE-BB2D-8B463253DA24}">
      <dgm:prSet/>
      <dgm:spPr/>
      <dgm:t>
        <a:bodyPr/>
        <a:lstStyle/>
        <a:p>
          <a:endParaRPr lang="es-AR"/>
        </a:p>
      </dgm:t>
    </dgm:pt>
    <dgm:pt modelId="{6899FC29-92D8-41D7-BCA9-1C1DA3E9784E}" type="sibTrans" cxnId="{A92B4E1D-AA05-4EFE-BB2D-8B463253DA24}">
      <dgm:prSet/>
      <dgm:spPr/>
      <dgm:t>
        <a:bodyPr/>
        <a:lstStyle/>
        <a:p>
          <a:endParaRPr lang="es-AR"/>
        </a:p>
      </dgm:t>
    </dgm:pt>
    <dgm:pt modelId="{8D543FE2-F43D-4559-B18E-6161AC73D2C9}">
      <dgm:prSet/>
      <dgm:spPr/>
      <dgm:t>
        <a:bodyPr/>
        <a:lstStyle/>
        <a:p>
          <a:r>
            <a:rPr lang="es-ES" b="1" dirty="0" err="1">
              <a:solidFill>
                <a:schemeClr val="accent1">
                  <a:lumMod val="75000"/>
                </a:schemeClr>
              </a:solidFill>
              <a:latin typeface="Trebuchet MS" panose="020B0603020202020204" pitchFamily="34" charset="0"/>
            </a:rPr>
            <a:t>Toby</a:t>
          </a:r>
          <a:r>
            <a:rPr lang="es-ES" b="1" dirty="0">
              <a:solidFill>
                <a:schemeClr val="accent1">
                  <a:lumMod val="75000"/>
                </a:schemeClr>
              </a:solidFill>
              <a:latin typeface="Trebuchet MS" panose="020B0603020202020204" pitchFamily="34" charset="0"/>
            </a:rPr>
            <a:t> </a:t>
          </a:r>
          <a:r>
            <a:rPr lang="es-ES" b="1" dirty="0" err="1">
              <a:solidFill>
                <a:schemeClr val="accent1">
                  <a:lumMod val="75000"/>
                </a:schemeClr>
              </a:solidFill>
              <a:latin typeface="Trebuchet MS" panose="020B0603020202020204" pitchFamily="34" charset="0"/>
            </a:rPr>
            <a:t>Cosgrove</a:t>
          </a:r>
          <a:r>
            <a:rPr lang="es-ES" b="1" dirty="0">
              <a:solidFill>
                <a:schemeClr val="accent1">
                  <a:lumMod val="75000"/>
                </a:schemeClr>
              </a:solidFill>
              <a:latin typeface="Trebuchet MS" panose="020B0603020202020204" pitchFamily="34" charset="0"/>
            </a:rPr>
            <a:t>, legendario cardiocirujano Jefe del Departamento de Cirugía Torácica y Cardiovascular de la clínica fue nombrado CEO de Cleveland </a:t>
          </a:r>
          <a:r>
            <a:rPr lang="es-ES" b="1" dirty="0" err="1">
              <a:solidFill>
                <a:schemeClr val="accent1">
                  <a:lumMod val="75000"/>
                </a:schemeClr>
              </a:solidFill>
              <a:latin typeface="Trebuchet MS" panose="020B0603020202020204" pitchFamily="34" charset="0"/>
            </a:rPr>
            <a:t>Clinic</a:t>
          </a:r>
          <a:r>
            <a:rPr lang="es-ES" b="1" dirty="0">
              <a:solidFill>
                <a:schemeClr val="accent1">
                  <a:lumMod val="75000"/>
                </a:schemeClr>
              </a:solidFill>
              <a:latin typeface="Trebuchet MS" panose="020B0603020202020204" pitchFamily="34" charset="0"/>
            </a:rPr>
            <a:t>.</a:t>
          </a:r>
          <a:endParaRPr lang="es-AR" b="1" dirty="0">
            <a:solidFill>
              <a:schemeClr val="accent1">
                <a:lumMod val="75000"/>
              </a:schemeClr>
            </a:solidFill>
            <a:latin typeface="Trebuchet MS" panose="020B0603020202020204" pitchFamily="34" charset="0"/>
          </a:endParaRPr>
        </a:p>
      </dgm:t>
    </dgm:pt>
    <dgm:pt modelId="{5A55D3BD-0DD8-4B38-B05B-AA241ADF8214}" type="parTrans" cxnId="{1FFDE431-6A78-4B16-81C7-3ACB1721BFF1}">
      <dgm:prSet/>
      <dgm:spPr/>
      <dgm:t>
        <a:bodyPr/>
        <a:lstStyle/>
        <a:p>
          <a:endParaRPr lang="es-AR"/>
        </a:p>
      </dgm:t>
    </dgm:pt>
    <dgm:pt modelId="{CB147421-4948-4FDE-9467-2B1C0D8E92AD}" type="sibTrans" cxnId="{1FFDE431-6A78-4B16-81C7-3ACB1721BFF1}">
      <dgm:prSet/>
      <dgm:spPr/>
      <dgm:t>
        <a:bodyPr/>
        <a:lstStyle/>
        <a:p>
          <a:endParaRPr lang="es-AR"/>
        </a:p>
      </dgm:t>
    </dgm:pt>
    <dgm:pt modelId="{48B0A21C-003C-445F-A108-962FC1EAFD42}">
      <dgm:prSet/>
      <dgm:spPr/>
      <dgm:t>
        <a:bodyPr/>
        <a:lstStyle/>
        <a:p>
          <a:r>
            <a:rPr lang="es-ES" b="1" dirty="0">
              <a:solidFill>
                <a:schemeClr val="accent1">
                  <a:lumMod val="75000"/>
                </a:schemeClr>
              </a:solidFill>
              <a:latin typeface="Trebuchet MS" panose="020B0603020202020204" pitchFamily="34" charset="0"/>
            </a:rPr>
            <a:t>Una de sus prioridades -sino la principal-, fue tratar de cambiar esto mediante el proyecto “</a:t>
          </a:r>
          <a:r>
            <a:rPr lang="es-ES" b="1" dirty="0" err="1">
              <a:solidFill>
                <a:schemeClr val="accent1">
                  <a:lumMod val="75000"/>
                </a:schemeClr>
              </a:solidFill>
              <a:latin typeface="Trebuchet MS" panose="020B0603020202020204" pitchFamily="34" charset="0"/>
            </a:rPr>
            <a:t>Patients</a:t>
          </a:r>
          <a:r>
            <a:rPr lang="es-ES" b="1" dirty="0">
              <a:solidFill>
                <a:schemeClr val="accent1">
                  <a:lumMod val="75000"/>
                </a:schemeClr>
              </a:solidFill>
              <a:latin typeface="Trebuchet MS" panose="020B0603020202020204" pitchFamily="34" charset="0"/>
            </a:rPr>
            <a:t> </a:t>
          </a:r>
          <a:r>
            <a:rPr lang="es-ES" b="1" dirty="0" err="1">
              <a:solidFill>
                <a:schemeClr val="accent1">
                  <a:lumMod val="75000"/>
                </a:schemeClr>
              </a:solidFill>
              <a:latin typeface="Trebuchet MS" panose="020B0603020202020204" pitchFamily="34" charset="0"/>
            </a:rPr>
            <a:t>First</a:t>
          </a:r>
          <a:r>
            <a:rPr lang="es-ES" b="1" dirty="0">
              <a:solidFill>
                <a:schemeClr val="accent1">
                  <a:lumMod val="75000"/>
                </a:schemeClr>
              </a:solidFill>
              <a:latin typeface="Trebuchet MS" panose="020B0603020202020204" pitchFamily="34" charset="0"/>
            </a:rPr>
            <a:t>”.</a:t>
          </a:r>
          <a:endParaRPr lang="es-AR" b="1" dirty="0">
            <a:solidFill>
              <a:schemeClr val="accent1">
                <a:lumMod val="75000"/>
              </a:schemeClr>
            </a:solidFill>
            <a:latin typeface="Trebuchet MS" panose="020B0603020202020204" pitchFamily="34" charset="0"/>
          </a:endParaRPr>
        </a:p>
      </dgm:t>
    </dgm:pt>
    <dgm:pt modelId="{C2E6D9D6-4680-4810-A926-A5706A3DA172}" type="parTrans" cxnId="{76DA0125-D2D6-4B4D-AF56-C262A2728AB1}">
      <dgm:prSet/>
      <dgm:spPr/>
      <dgm:t>
        <a:bodyPr/>
        <a:lstStyle/>
        <a:p>
          <a:endParaRPr lang="es-AR"/>
        </a:p>
      </dgm:t>
    </dgm:pt>
    <dgm:pt modelId="{F3A2FE56-B4BF-4880-9151-134E36BDAD79}" type="sibTrans" cxnId="{76DA0125-D2D6-4B4D-AF56-C262A2728AB1}">
      <dgm:prSet/>
      <dgm:spPr/>
      <dgm:t>
        <a:bodyPr/>
        <a:lstStyle/>
        <a:p>
          <a:endParaRPr lang="es-AR"/>
        </a:p>
      </dgm:t>
    </dgm:pt>
    <dgm:pt modelId="{5C46DAEB-15CC-4CEF-9241-9B2F22247F4A}">
      <dgm:prSet/>
      <dgm:spPr/>
      <dgm:t>
        <a:bodyPr/>
        <a:lstStyle/>
        <a:p>
          <a:r>
            <a:rPr lang="es-ES" b="1" dirty="0">
              <a:solidFill>
                <a:schemeClr val="accent1">
                  <a:lumMod val="75000"/>
                </a:schemeClr>
              </a:solidFill>
              <a:latin typeface="Trebuchet MS" panose="020B0603020202020204" pitchFamily="34" charset="0"/>
            </a:rPr>
            <a:t>Los programas de atención centrada en la persona de la Cleveland son reconocidos a la par de su excelencia técnica y recibe los mejores puntajes en las encuestas de satisfacción. Su programa “</a:t>
          </a:r>
          <a:r>
            <a:rPr lang="es-ES" b="1" dirty="0" err="1">
              <a:solidFill>
                <a:schemeClr val="accent1">
                  <a:lumMod val="75000"/>
                </a:schemeClr>
              </a:solidFill>
              <a:latin typeface="Trebuchet MS" panose="020B0603020202020204" pitchFamily="34" charset="0"/>
            </a:rPr>
            <a:t>Patients</a:t>
          </a:r>
          <a:r>
            <a:rPr lang="es-ES" b="1" dirty="0">
              <a:solidFill>
                <a:schemeClr val="accent1">
                  <a:lumMod val="75000"/>
                </a:schemeClr>
              </a:solidFill>
              <a:latin typeface="Trebuchet MS" panose="020B0603020202020204" pitchFamily="34" charset="0"/>
            </a:rPr>
            <a:t> </a:t>
          </a:r>
          <a:r>
            <a:rPr lang="es-ES" b="1" dirty="0" err="1">
              <a:solidFill>
                <a:schemeClr val="accent1">
                  <a:lumMod val="75000"/>
                </a:schemeClr>
              </a:solidFill>
              <a:latin typeface="Trebuchet MS" panose="020B0603020202020204" pitchFamily="34" charset="0"/>
            </a:rPr>
            <a:t>First</a:t>
          </a:r>
          <a:r>
            <a:rPr lang="es-ES" b="1" dirty="0">
              <a:solidFill>
                <a:schemeClr val="accent1">
                  <a:lumMod val="75000"/>
                </a:schemeClr>
              </a:solidFill>
              <a:latin typeface="Trebuchet MS" panose="020B0603020202020204" pitchFamily="34" charset="0"/>
            </a:rPr>
            <a:t>” se ha transformado en un modelo de atención que inspira a organizaciones de salud a nivel global.</a:t>
          </a:r>
          <a:endParaRPr lang="es-AR" b="1" dirty="0">
            <a:solidFill>
              <a:schemeClr val="accent1">
                <a:lumMod val="75000"/>
              </a:schemeClr>
            </a:solidFill>
            <a:latin typeface="Trebuchet MS" panose="020B0603020202020204" pitchFamily="34" charset="0"/>
          </a:endParaRPr>
        </a:p>
      </dgm:t>
    </dgm:pt>
    <dgm:pt modelId="{B8E2FC56-0FEC-4511-8657-FD34A6343F5B}" type="parTrans" cxnId="{D6C80A16-DF6D-44AD-9129-0FCC8B8C097F}">
      <dgm:prSet/>
      <dgm:spPr/>
      <dgm:t>
        <a:bodyPr/>
        <a:lstStyle/>
        <a:p>
          <a:endParaRPr lang="es-AR"/>
        </a:p>
      </dgm:t>
    </dgm:pt>
    <dgm:pt modelId="{39C6D275-5DEF-4B35-BAED-D7B2212CC664}" type="sibTrans" cxnId="{D6C80A16-DF6D-44AD-9129-0FCC8B8C097F}">
      <dgm:prSet/>
      <dgm:spPr/>
      <dgm:t>
        <a:bodyPr/>
        <a:lstStyle/>
        <a:p>
          <a:endParaRPr lang="es-AR"/>
        </a:p>
      </dgm:t>
    </dgm:pt>
    <dgm:pt modelId="{BF5AF4A5-A20A-4C9F-8A9B-E370DCA23146}" type="pres">
      <dgm:prSet presAssocID="{8C69D1A9-6640-4521-9E67-6A6B4D3EC531}" presName="linearFlow" presStyleCnt="0">
        <dgm:presLayoutVars>
          <dgm:dir/>
          <dgm:animLvl val="lvl"/>
          <dgm:resizeHandles val="exact"/>
        </dgm:presLayoutVars>
      </dgm:prSet>
      <dgm:spPr/>
      <dgm:t>
        <a:bodyPr/>
        <a:lstStyle/>
        <a:p>
          <a:endParaRPr lang="es-AR"/>
        </a:p>
      </dgm:t>
    </dgm:pt>
    <dgm:pt modelId="{EEB81DB0-DD7F-4B83-BF5B-27EE7A1F29B2}" type="pres">
      <dgm:prSet presAssocID="{B0B8E98A-EE93-4DE3-8D65-210A81A45F3D}" presName="composite" presStyleCnt="0"/>
      <dgm:spPr/>
    </dgm:pt>
    <dgm:pt modelId="{57CA2C24-6A8E-46A8-A281-28449047F038}" type="pres">
      <dgm:prSet presAssocID="{B0B8E98A-EE93-4DE3-8D65-210A81A45F3D}" presName="parentText" presStyleLbl="alignNode1" presStyleIdx="0" presStyleCnt="4">
        <dgm:presLayoutVars>
          <dgm:chMax val="1"/>
          <dgm:bulletEnabled val="1"/>
        </dgm:presLayoutVars>
      </dgm:prSet>
      <dgm:spPr/>
      <dgm:t>
        <a:bodyPr/>
        <a:lstStyle/>
        <a:p>
          <a:endParaRPr lang="es-AR"/>
        </a:p>
      </dgm:t>
    </dgm:pt>
    <dgm:pt modelId="{F866391F-C6CE-4806-AE2D-C067A085C6AC}" type="pres">
      <dgm:prSet presAssocID="{B0B8E98A-EE93-4DE3-8D65-210A81A45F3D}" presName="descendantText" presStyleLbl="alignAcc1" presStyleIdx="0" presStyleCnt="4">
        <dgm:presLayoutVars>
          <dgm:bulletEnabled val="1"/>
        </dgm:presLayoutVars>
      </dgm:prSet>
      <dgm:spPr/>
      <dgm:t>
        <a:bodyPr/>
        <a:lstStyle/>
        <a:p>
          <a:endParaRPr lang="es-AR"/>
        </a:p>
      </dgm:t>
    </dgm:pt>
    <dgm:pt modelId="{9FFA4606-4FB2-413C-AF87-A501F2C860F4}" type="pres">
      <dgm:prSet presAssocID="{06DFF972-3785-4EDB-A617-85DDB04F02E6}" presName="sp" presStyleCnt="0"/>
      <dgm:spPr/>
    </dgm:pt>
    <dgm:pt modelId="{4D8479BE-BE0C-4170-9EC9-AE8F71538A96}" type="pres">
      <dgm:prSet presAssocID="{96D335A2-FCFF-4B90-A4DC-BF171A7CD24F}" presName="composite" presStyleCnt="0"/>
      <dgm:spPr/>
    </dgm:pt>
    <dgm:pt modelId="{88E87AF1-E0D5-4E6C-8C34-7AEA643122B3}" type="pres">
      <dgm:prSet presAssocID="{96D335A2-FCFF-4B90-A4DC-BF171A7CD24F}" presName="parentText" presStyleLbl="alignNode1" presStyleIdx="1" presStyleCnt="4" custLinFactNeighborY="0">
        <dgm:presLayoutVars>
          <dgm:chMax val="1"/>
          <dgm:bulletEnabled val="1"/>
        </dgm:presLayoutVars>
      </dgm:prSet>
      <dgm:spPr/>
      <dgm:t>
        <a:bodyPr/>
        <a:lstStyle/>
        <a:p>
          <a:endParaRPr lang="es-AR"/>
        </a:p>
      </dgm:t>
    </dgm:pt>
    <dgm:pt modelId="{ED658AE9-1B7F-4882-95B7-7BB9389D0406}" type="pres">
      <dgm:prSet presAssocID="{96D335A2-FCFF-4B90-A4DC-BF171A7CD24F}" presName="descendantText" presStyleLbl="alignAcc1" presStyleIdx="1" presStyleCnt="4">
        <dgm:presLayoutVars>
          <dgm:bulletEnabled val="1"/>
        </dgm:presLayoutVars>
      </dgm:prSet>
      <dgm:spPr/>
      <dgm:t>
        <a:bodyPr/>
        <a:lstStyle/>
        <a:p>
          <a:endParaRPr lang="es-AR"/>
        </a:p>
      </dgm:t>
    </dgm:pt>
    <dgm:pt modelId="{D0DD3C76-093A-49D8-BC55-B1AEBA8D0045}" type="pres">
      <dgm:prSet presAssocID="{00A0D346-1CBD-4767-90FA-ECF6C000A5FF}" presName="sp" presStyleCnt="0"/>
      <dgm:spPr/>
    </dgm:pt>
    <dgm:pt modelId="{60538432-3DC3-41CF-A2AD-70E03677AE36}" type="pres">
      <dgm:prSet presAssocID="{5A29F644-3C63-47F6-B021-78B6F4C610FE}" presName="composite" presStyleCnt="0"/>
      <dgm:spPr/>
    </dgm:pt>
    <dgm:pt modelId="{C59745D7-4203-4C1F-892E-3765C1D0FBB3}" type="pres">
      <dgm:prSet presAssocID="{5A29F644-3C63-47F6-B021-78B6F4C610FE}" presName="parentText" presStyleLbl="alignNode1" presStyleIdx="2" presStyleCnt="4">
        <dgm:presLayoutVars>
          <dgm:chMax val="1"/>
          <dgm:bulletEnabled val="1"/>
        </dgm:presLayoutVars>
      </dgm:prSet>
      <dgm:spPr/>
      <dgm:t>
        <a:bodyPr/>
        <a:lstStyle/>
        <a:p>
          <a:endParaRPr lang="es-AR"/>
        </a:p>
      </dgm:t>
    </dgm:pt>
    <dgm:pt modelId="{2A5B6639-AFAA-4198-A46F-6F605B6A45E3}" type="pres">
      <dgm:prSet presAssocID="{5A29F644-3C63-47F6-B021-78B6F4C610FE}" presName="descendantText" presStyleLbl="alignAcc1" presStyleIdx="2" presStyleCnt="4">
        <dgm:presLayoutVars>
          <dgm:bulletEnabled val="1"/>
        </dgm:presLayoutVars>
      </dgm:prSet>
      <dgm:spPr/>
      <dgm:t>
        <a:bodyPr/>
        <a:lstStyle/>
        <a:p>
          <a:endParaRPr lang="es-AR"/>
        </a:p>
      </dgm:t>
    </dgm:pt>
    <dgm:pt modelId="{BBD909BA-C8F3-498A-A0FA-4A8348B74378}" type="pres">
      <dgm:prSet presAssocID="{98F78830-5569-4FE3-B26F-1B64D955B7F9}" presName="sp" presStyleCnt="0"/>
      <dgm:spPr/>
    </dgm:pt>
    <dgm:pt modelId="{3F293752-40DB-4730-A3FD-0C2E1B1B25B3}" type="pres">
      <dgm:prSet presAssocID="{020DC3A1-47D1-4994-B7F4-E942E0ED1E86}" presName="composite" presStyleCnt="0"/>
      <dgm:spPr/>
    </dgm:pt>
    <dgm:pt modelId="{E107C5B9-0321-4E76-9167-BEAC66E579D2}" type="pres">
      <dgm:prSet presAssocID="{020DC3A1-47D1-4994-B7F4-E942E0ED1E86}" presName="parentText" presStyleLbl="alignNode1" presStyleIdx="3" presStyleCnt="4">
        <dgm:presLayoutVars>
          <dgm:chMax val="1"/>
          <dgm:bulletEnabled val="1"/>
        </dgm:presLayoutVars>
      </dgm:prSet>
      <dgm:spPr/>
      <dgm:t>
        <a:bodyPr/>
        <a:lstStyle/>
        <a:p>
          <a:endParaRPr lang="es-AR"/>
        </a:p>
      </dgm:t>
    </dgm:pt>
    <dgm:pt modelId="{4E756588-7891-46EF-B420-570928911796}" type="pres">
      <dgm:prSet presAssocID="{020DC3A1-47D1-4994-B7F4-E942E0ED1E86}" presName="descendantText" presStyleLbl="alignAcc1" presStyleIdx="3" presStyleCnt="4">
        <dgm:presLayoutVars>
          <dgm:bulletEnabled val="1"/>
        </dgm:presLayoutVars>
      </dgm:prSet>
      <dgm:spPr/>
      <dgm:t>
        <a:bodyPr/>
        <a:lstStyle/>
        <a:p>
          <a:endParaRPr lang="es-AR"/>
        </a:p>
      </dgm:t>
    </dgm:pt>
  </dgm:ptLst>
  <dgm:cxnLst>
    <dgm:cxn modelId="{5841CDFC-A2E7-4FBA-8780-F308A7F7B683}" type="presOf" srcId="{BA0412EC-6567-4E29-829D-F8738B971973}" destId="{ED658AE9-1B7F-4882-95B7-7BB9389D0406}" srcOrd="0" destOrd="0" presId="urn:microsoft.com/office/officeart/2005/8/layout/chevron2"/>
    <dgm:cxn modelId="{29E9D882-DE73-4614-AF1F-583A845CC74F}" srcId="{96D335A2-FCFF-4B90-A4DC-BF171A7CD24F}" destId="{3386174E-3684-4BD0-8558-2BF80DCF8267}" srcOrd="1" destOrd="0" parTransId="{B59F514A-75F7-470A-AB8C-B7B85960EE56}" sibTransId="{62691432-80AB-414D-BE21-2F8BD431A786}"/>
    <dgm:cxn modelId="{05DA131D-E2E3-44D4-817D-B8472697A4C4}" srcId="{96D335A2-FCFF-4B90-A4DC-BF171A7CD24F}" destId="{BA0412EC-6567-4E29-829D-F8738B971973}" srcOrd="0" destOrd="0" parTransId="{62EB0C35-AAF6-4B52-BD7C-60CAE76CC956}" sibTransId="{3F39B41C-8B2D-4515-85FD-3087905A0AA2}"/>
    <dgm:cxn modelId="{76DA0125-D2D6-4B4D-AF56-C262A2728AB1}" srcId="{5A29F644-3C63-47F6-B021-78B6F4C610FE}" destId="{48B0A21C-003C-445F-A108-962FC1EAFD42}" srcOrd="1" destOrd="0" parTransId="{C2E6D9D6-4680-4810-A926-A5706A3DA172}" sibTransId="{F3A2FE56-B4BF-4880-9151-134E36BDAD79}"/>
    <dgm:cxn modelId="{D55FBA45-1CF4-41FC-92D5-48C1DD221209}" type="presOf" srcId="{8C69D1A9-6640-4521-9E67-6A6B4D3EC531}" destId="{BF5AF4A5-A20A-4C9F-8A9B-E370DCA23146}" srcOrd="0" destOrd="0" presId="urn:microsoft.com/office/officeart/2005/8/layout/chevron2"/>
    <dgm:cxn modelId="{ADE58B71-9045-4335-BE38-DBD9A8802102}" srcId="{8C69D1A9-6640-4521-9E67-6A6B4D3EC531}" destId="{B0B8E98A-EE93-4DE3-8D65-210A81A45F3D}" srcOrd="0" destOrd="0" parTransId="{7647A184-15B3-4408-A515-74A625E9A385}" sibTransId="{06DFF972-3785-4EDB-A617-85DDB04F02E6}"/>
    <dgm:cxn modelId="{1FFDE431-6A78-4B16-81C7-3ACB1721BFF1}" srcId="{5A29F644-3C63-47F6-B021-78B6F4C610FE}" destId="{8D543FE2-F43D-4559-B18E-6161AC73D2C9}" srcOrd="0" destOrd="0" parTransId="{5A55D3BD-0DD8-4B38-B05B-AA241ADF8214}" sibTransId="{CB147421-4948-4FDE-9467-2B1C0D8E92AD}"/>
    <dgm:cxn modelId="{C0243358-6A3E-4DFC-86CE-CD8D3BD0E713}" type="presOf" srcId="{2986B8AB-3423-4892-B49C-9CDBC0C9D038}" destId="{F866391F-C6CE-4806-AE2D-C067A085C6AC}" srcOrd="0" destOrd="1" presId="urn:microsoft.com/office/officeart/2005/8/layout/chevron2"/>
    <dgm:cxn modelId="{B50AA2CA-F744-4FC5-9EB5-D2F5EFF05342}" type="presOf" srcId="{020DC3A1-47D1-4994-B7F4-E942E0ED1E86}" destId="{E107C5B9-0321-4E76-9167-BEAC66E579D2}" srcOrd="0" destOrd="0" presId="urn:microsoft.com/office/officeart/2005/8/layout/chevron2"/>
    <dgm:cxn modelId="{E78E4A73-E6DE-4E66-8125-4DE610CE03F4}" type="presOf" srcId="{48C25EB6-67D0-4797-BD91-4EB68100571F}" destId="{F866391F-C6CE-4806-AE2D-C067A085C6AC}" srcOrd="0" destOrd="0" presId="urn:microsoft.com/office/officeart/2005/8/layout/chevron2"/>
    <dgm:cxn modelId="{4021C0B8-2DDA-40D8-8F70-DC5403E27F7A}" srcId="{B0B8E98A-EE93-4DE3-8D65-210A81A45F3D}" destId="{2986B8AB-3423-4892-B49C-9CDBC0C9D038}" srcOrd="1" destOrd="0" parTransId="{6BEEA378-D24F-47F4-85FD-672E123A9D75}" sibTransId="{EB004B43-CC80-44E7-8449-F8ACD4735A0A}"/>
    <dgm:cxn modelId="{A92B4E1D-AA05-4EFE-BB2D-8B463253DA24}" srcId="{8C69D1A9-6640-4521-9E67-6A6B4D3EC531}" destId="{020DC3A1-47D1-4994-B7F4-E942E0ED1E86}" srcOrd="3" destOrd="0" parTransId="{11613D45-98FA-44D3-8AD4-0610B584FBB2}" sibTransId="{6899FC29-92D8-41D7-BCA9-1C1DA3E9784E}"/>
    <dgm:cxn modelId="{D06A1DCF-9B45-4D05-A669-A5DCC131C71F}" srcId="{8C69D1A9-6640-4521-9E67-6A6B4D3EC531}" destId="{5A29F644-3C63-47F6-B021-78B6F4C610FE}" srcOrd="2" destOrd="0" parTransId="{8E5A2FF6-DD6C-4097-98AE-92C70B2C53C7}" sibTransId="{98F78830-5569-4FE3-B26F-1B64D955B7F9}"/>
    <dgm:cxn modelId="{ACBFDD09-E73E-466E-825F-6B086445027E}" type="presOf" srcId="{48B0A21C-003C-445F-A108-962FC1EAFD42}" destId="{2A5B6639-AFAA-4198-A46F-6F605B6A45E3}" srcOrd="0" destOrd="1" presId="urn:microsoft.com/office/officeart/2005/8/layout/chevron2"/>
    <dgm:cxn modelId="{5432EA19-813A-4C60-997D-45D141206F10}" srcId="{B0B8E98A-EE93-4DE3-8D65-210A81A45F3D}" destId="{48C25EB6-67D0-4797-BD91-4EB68100571F}" srcOrd="0" destOrd="0" parTransId="{92B46B11-6D8C-4A4B-87F6-C3B0DB905AD6}" sibTransId="{3C49E4A3-0431-48B1-85FA-87F5ADD85774}"/>
    <dgm:cxn modelId="{97DD420F-515A-4499-922B-C33711DDC7D5}" type="presOf" srcId="{5C46DAEB-15CC-4CEF-9241-9B2F22247F4A}" destId="{4E756588-7891-46EF-B420-570928911796}" srcOrd="0" destOrd="0" presId="urn:microsoft.com/office/officeart/2005/8/layout/chevron2"/>
    <dgm:cxn modelId="{CAFB8C18-FECE-402D-8C31-2E15DE63FCF6}" type="presOf" srcId="{B0B8E98A-EE93-4DE3-8D65-210A81A45F3D}" destId="{57CA2C24-6A8E-46A8-A281-28449047F038}" srcOrd="0" destOrd="0" presId="urn:microsoft.com/office/officeart/2005/8/layout/chevron2"/>
    <dgm:cxn modelId="{E121533F-A4AB-4BE2-B670-FA346FF87732}" type="presOf" srcId="{3386174E-3684-4BD0-8558-2BF80DCF8267}" destId="{ED658AE9-1B7F-4882-95B7-7BB9389D0406}" srcOrd="0" destOrd="1" presId="urn:microsoft.com/office/officeart/2005/8/layout/chevron2"/>
    <dgm:cxn modelId="{D6C80A16-DF6D-44AD-9129-0FCC8B8C097F}" srcId="{020DC3A1-47D1-4994-B7F4-E942E0ED1E86}" destId="{5C46DAEB-15CC-4CEF-9241-9B2F22247F4A}" srcOrd="0" destOrd="0" parTransId="{B8E2FC56-0FEC-4511-8657-FD34A6343F5B}" sibTransId="{39C6D275-5DEF-4B35-BAED-D7B2212CC664}"/>
    <dgm:cxn modelId="{5EA23825-3D45-4EFC-BF7D-AABC672BE9AA}" type="presOf" srcId="{8D543FE2-F43D-4559-B18E-6161AC73D2C9}" destId="{2A5B6639-AFAA-4198-A46F-6F605B6A45E3}" srcOrd="0" destOrd="0" presId="urn:microsoft.com/office/officeart/2005/8/layout/chevron2"/>
    <dgm:cxn modelId="{580DCA15-5EC3-4608-83E3-79536AF69CC3}" srcId="{8C69D1A9-6640-4521-9E67-6A6B4D3EC531}" destId="{96D335A2-FCFF-4B90-A4DC-BF171A7CD24F}" srcOrd="1" destOrd="0" parTransId="{5DC745CE-91D9-4B89-B003-089861951762}" sibTransId="{00A0D346-1CBD-4767-90FA-ECF6C000A5FF}"/>
    <dgm:cxn modelId="{89A31868-605E-4103-90F2-6E73DE4FBFA7}" type="presOf" srcId="{5A29F644-3C63-47F6-B021-78B6F4C610FE}" destId="{C59745D7-4203-4C1F-892E-3765C1D0FBB3}" srcOrd="0" destOrd="0" presId="urn:microsoft.com/office/officeart/2005/8/layout/chevron2"/>
    <dgm:cxn modelId="{DA368EB1-0D7B-4586-8600-CF51767B4AB9}" type="presOf" srcId="{96D335A2-FCFF-4B90-A4DC-BF171A7CD24F}" destId="{88E87AF1-E0D5-4E6C-8C34-7AEA643122B3}" srcOrd="0" destOrd="0" presId="urn:microsoft.com/office/officeart/2005/8/layout/chevron2"/>
    <dgm:cxn modelId="{AF5EA9CF-5412-4C2F-B95C-4821B12F6014}" type="presParOf" srcId="{BF5AF4A5-A20A-4C9F-8A9B-E370DCA23146}" destId="{EEB81DB0-DD7F-4B83-BF5B-27EE7A1F29B2}" srcOrd="0" destOrd="0" presId="urn:microsoft.com/office/officeart/2005/8/layout/chevron2"/>
    <dgm:cxn modelId="{9806209A-1CC4-4A67-8F42-7CA94D3D7A11}" type="presParOf" srcId="{EEB81DB0-DD7F-4B83-BF5B-27EE7A1F29B2}" destId="{57CA2C24-6A8E-46A8-A281-28449047F038}" srcOrd="0" destOrd="0" presId="urn:microsoft.com/office/officeart/2005/8/layout/chevron2"/>
    <dgm:cxn modelId="{F7D2B6D1-E4BC-40D3-806A-10D6983A755E}" type="presParOf" srcId="{EEB81DB0-DD7F-4B83-BF5B-27EE7A1F29B2}" destId="{F866391F-C6CE-4806-AE2D-C067A085C6AC}" srcOrd="1" destOrd="0" presId="urn:microsoft.com/office/officeart/2005/8/layout/chevron2"/>
    <dgm:cxn modelId="{B821CB84-CF60-4FF3-B4D9-D3512D17B6D5}" type="presParOf" srcId="{BF5AF4A5-A20A-4C9F-8A9B-E370DCA23146}" destId="{9FFA4606-4FB2-413C-AF87-A501F2C860F4}" srcOrd="1" destOrd="0" presId="urn:microsoft.com/office/officeart/2005/8/layout/chevron2"/>
    <dgm:cxn modelId="{84328E73-9F26-4D42-8915-49EF6F35C709}" type="presParOf" srcId="{BF5AF4A5-A20A-4C9F-8A9B-E370DCA23146}" destId="{4D8479BE-BE0C-4170-9EC9-AE8F71538A96}" srcOrd="2" destOrd="0" presId="urn:microsoft.com/office/officeart/2005/8/layout/chevron2"/>
    <dgm:cxn modelId="{3DD827F3-D200-457A-B17F-5FE40A1905F3}" type="presParOf" srcId="{4D8479BE-BE0C-4170-9EC9-AE8F71538A96}" destId="{88E87AF1-E0D5-4E6C-8C34-7AEA643122B3}" srcOrd="0" destOrd="0" presId="urn:microsoft.com/office/officeart/2005/8/layout/chevron2"/>
    <dgm:cxn modelId="{B6A5E1E3-DD72-4985-BCFD-6C2B475C6505}" type="presParOf" srcId="{4D8479BE-BE0C-4170-9EC9-AE8F71538A96}" destId="{ED658AE9-1B7F-4882-95B7-7BB9389D0406}" srcOrd="1" destOrd="0" presId="urn:microsoft.com/office/officeart/2005/8/layout/chevron2"/>
    <dgm:cxn modelId="{4A9D6E49-8F65-40F9-95C1-D86449DDB4FD}" type="presParOf" srcId="{BF5AF4A5-A20A-4C9F-8A9B-E370DCA23146}" destId="{D0DD3C76-093A-49D8-BC55-B1AEBA8D0045}" srcOrd="3" destOrd="0" presId="urn:microsoft.com/office/officeart/2005/8/layout/chevron2"/>
    <dgm:cxn modelId="{2B5A0FD5-5802-493B-AA84-B0E0AE4A21AC}" type="presParOf" srcId="{BF5AF4A5-A20A-4C9F-8A9B-E370DCA23146}" destId="{60538432-3DC3-41CF-A2AD-70E03677AE36}" srcOrd="4" destOrd="0" presId="urn:microsoft.com/office/officeart/2005/8/layout/chevron2"/>
    <dgm:cxn modelId="{9D771C26-8F49-437F-85BB-537B010CC23C}" type="presParOf" srcId="{60538432-3DC3-41CF-A2AD-70E03677AE36}" destId="{C59745D7-4203-4C1F-892E-3765C1D0FBB3}" srcOrd="0" destOrd="0" presId="urn:microsoft.com/office/officeart/2005/8/layout/chevron2"/>
    <dgm:cxn modelId="{8AA0E046-FE5A-47CD-872C-4311595C7255}" type="presParOf" srcId="{60538432-3DC3-41CF-A2AD-70E03677AE36}" destId="{2A5B6639-AFAA-4198-A46F-6F605B6A45E3}" srcOrd="1" destOrd="0" presId="urn:microsoft.com/office/officeart/2005/8/layout/chevron2"/>
    <dgm:cxn modelId="{9DEB23BC-CEE0-49B3-98AC-0EFD822D2B64}" type="presParOf" srcId="{BF5AF4A5-A20A-4C9F-8A9B-E370DCA23146}" destId="{BBD909BA-C8F3-498A-A0FA-4A8348B74378}" srcOrd="5" destOrd="0" presId="urn:microsoft.com/office/officeart/2005/8/layout/chevron2"/>
    <dgm:cxn modelId="{695E1DFA-67BA-4FB2-811B-419FCE26C821}" type="presParOf" srcId="{BF5AF4A5-A20A-4C9F-8A9B-E370DCA23146}" destId="{3F293752-40DB-4730-A3FD-0C2E1B1B25B3}" srcOrd="6" destOrd="0" presId="urn:microsoft.com/office/officeart/2005/8/layout/chevron2"/>
    <dgm:cxn modelId="{E98B8D29-4A25-4D65-8A11-EF9AAC6FA715}" type="presParOf" srcId="{3F293752-40DB-4730-A3FD-0C2E1B1B25B3}" destId="{E107C5B9-0321-4E76-9167-BEAC66E579D2}" srcOrd="0" destOrd="0" presId="urn:microsoft.com/office/officeart/2005/8/layout/chevron2"/>
    <dgm:cxn modelId="{D0757017-8280-4BBA-A9C9-8CC96859EFB2}" type="presParOf" srcId="{3F293752-40DB-4730-A3FD-0C2E1B1B25B3}" destId="{4E756588-7891-46EF-B420-57092891179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EC9A4-DC55-48F1-B216-9218EA4381FF}">
      <dsp:nvSpPr>
        <dsp:cNvPr id="0" name=""/>
        <dsp:cNvSpPr/>
      </dsp:nvSpPr>
      <dsp:spPr>
        <a:xfrm>
          <a:off x="4139431" y="0"/>
          <a:ext cx="993018" cy="993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AR" sz="1600" b="0" kern="1200" dirty="0">
              <a:solidFill>
                <a:schemeClr val="tx1"/>
              </a:solidFill>
              <a:latin typeface="Trebuchet MS" panose="020B0603020202020204" pitchFamily="34" charset="0"/>
            </a:rPr>
            <a:t>Medir el daño</a:t>
          </a:r>
        </a:p>
      </dsp:txBody>
      <dsp:txXfrm>
        <a:off x="4139431" y="0"/>
        <a:ext cx="993018" cy="993018"/>
      </dsp:txXfrm>
    </dsp:sp>
    <dsp:sp modelId="{B353F411-48E3-475C-845C-E026CC90AB40}">
      <dsp:nvSpPr>
        <dsp:cNvPr id="0" name=""/>
        <dsp:cNvSpPr/>
      </dsp:nvSpPr>
      <dsp:spPr>
        <a:xfrm>
          <a:off x="1703987" y="-279903"/>
          <a:ext cx="3723453" cy="3723453"/>
        </a:xfrm>
        <a:prstGeom prst="circularArrow">
          <a:avLst>
            <a:gd name="adj1" fmla="val 5201"/>
            <a:gd name="adj2" fmla="val 335939"/>
            <a:gd name="adj3" fmla="val 21385949"/>
            <a:gd name="adj4" fmla="val 19765512"/>
            <a:gd name="adj5" fmla="val 6067"/>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C8A9615-476C-49F3-9CCC-EA46AB6995C0}">
      <dsp:nvSpPr>
        <dsp:cNvPr id="0" name=""/>
        <dsp:cNvSpPr/>
      </dsp:nvSpPr>
      <dsp:spPr>
        <a:xfrm>
          <a:off x="4686974" y="1891863"/>
          <a:ext cx="1136569" cy="861205"/>
        </a:xfrm>
        <a:prstGeom prst="rect">
          <a:avLst/>
        </a:prstGeom>
        <a:noFill/>
        <a:ln w="25400">
          <a:solidFill>
            <a:srgbClr val="C00000"/>
          </a:solid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AR" sz="1600" b="0" kern="1200" dirty="0">
              <a:solidFill>
                <a:schemeClr val="tx1"/>
              </a:solidFill>
              <a:latin typeface="Trebuchet MS" panose="020B0603020202020204" pitchFamily="34" charset="0"/>
            </a:rPr>
            <a:t>Entender las causas</a:t>
          </a:r>
        </a:p>
      </dsp:txBody>
      <dsp:txXfrm>
        <a:off x="4686974" y="1891863"/>
        <a:ext cx="1136569" cy="861205"/>
      </dsp:txXfrm>
    </dsp:sp>
    <dsp:sp modelId="{0BDAB7C5-A2EC-4E26-BE9B-2E1FF092EC13}">
      <dsp:nvSpPr>
        <dsp:cNvPr id="0" name=""/>
        <dsp:cNvSpPr/>
      </dsp:nvSpPr>
      <dsp:spPr>
        <a:xfrm>
          <a:off x="1903955" y="46767"/>
          <a:ext cx="3723453" cy="3723453"/>
        </a:xfrm>
        <a:prstGeom prst="circularArrow">
          <a:avLst>
            <a:gd name="adj1" fmla="val 5201"/>
            <a:gd name="adj2" fmla="val 335939"/>
            <a:gd name="adj3" fmla="val 3560293"/>
            <a:gd name="adj4" fmla="val 1994159"/>
            <a:gd name="adj5" fmla="val 6067"/>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65B4629-53A5-4A9D-8528-0A9D71572AF6}">
      <dsp:nvSpPr>
        <dsp:cNvPr id="0" name=""/>
        <dsp:cNvSpPr/>
      </dsp:nvSpPr>
      <dsp:spPr>
        <a:xfrm>
          <a:off x="3024338" y="3021098"/>
          <a:ext cx="1357575" cy="993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AR" sz="1600" b="0" kern="1200" dirty="0">
              <a:solidFill>
                <a:schemeClr val="tx1"/>
              </a:solidFill>
              <a:latin typeface="Trebuchet MS" panose="020B0603020202020204" pitchFamily="34" charset="0"/>
            </a:rPr>
            <a:t>Identificar soluciones</a:t>
          </a:r>
        </a:p>
      </dsp:txBody>
      <dsp:txXfrm>
        <a:off x="3024338" y="3021098"/>
        <a:ext cx="1357575" cy="993018"/>
      </dsp:txXfrm>
    </dsp:sp>
    <dsp:sp modelId="{5DD0FE54-974A-45FC-9C09-5F1290D1114D}">
      <dsp:nvSpPr>
        <dsp:cNvPr id="0" name=""/>
        <dsp:cNvSpPr/>
      </dsp:nvSpPr>
      <dsp:spPr>
        <a:xfrm>
          <a:off x="1784418" y="7161"/>
          <a:ext cx="3723453" cy="3723453"/>
        </a:xfrm>
        <a:prstGeom prst="circularArrow">
          <a:avLst>
            <a:gd name="adj1" fmla="val 5201"/>
            <a:gd name="adj2" fmla="val 335939"/>
            <a:gd name="adj3" fmla="val 8225775"/>
            <a:gd name="adj4" fmla="val 6726678"/>
            <a:gd name="adj5" fmla="val 6067"/>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C68E409-97DB-44B8-9099-DD6A8B088015}">
      <dsp:nvSpPr>
        <dsp:cNvPr id="0" name=""/>
        <dsp:cNvSpPr/>
      </dsp:nvSpPr>
      <dsp:spPr>
        <a:xfrm>
          <a:off x="1574083" y="1877042"/>
          <a:ext cx="993018" cy="993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AR" sz="1600" b="0" kern="1200" dirty="0">
              <a:solidFill>
                <a:schemeClr val="tx1"/>
              </a:solidFill>
              <a:latin typeface="Trebuchet MS" panose="020B0603020202020204" pitchFamily="34" charset="0"/>
            </a:rPr>
            <a:t>Evaluar el impacto</a:t>
          </a:r>
        </a:p>
      </dsp:txBody>
      <dsp:txXfrm>
        <a:off x="1574083" y="1877042"/>
        <a:ext cx="993018" cy="993018"/>
      </dsp:txXfrm>
    </dsp:sp>
    <dsp:sp modelId="{9B587530-3257-4BCA-A872-119A2BB0EC00}">
      <dsp:nvSpPr>
        <dsp:cNvPr id="0" name=""/>
        <dsp:cNvSpPr/>
      </dsp:nvSpPr>
      <dsp:spPr>
        <a:xfrm>
          <a:off x="1779965" y="1343"/>
          <a:ext cx="3723453" cy="3723453"/>
        </a:xfrm>
        <a:prstGeom prst="circularArrow">
          <a:avLst>
            <a:gd name="adj1" fmla="val 5201"/>
            <a:gd name="adj2" fmla="val 335939"/>
            <a:gd name="adj3" fmla="val 12297731"/>
            <a:gd name="adj4" fmla="val 10770924"/>
            <a:gd name="adj5" fmla="val 6067"/>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4327CEC-87C9-4B86-B974-0FFA8200A793}">
      <dsp:nvSpPr>
        <dsp:cNvPr id="0" name=""/>
        <dsp:cNvSpPr/>
      </dsp:nvSpPr>
      <dsp:spPr>
        <a:xfrm>
          <a:off x="1912356" y="30104"/>
          <a:ext cx="1516686" cy="993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AR" sz="1600" b="0" kern="1200" dirty="0">
              <a:solidFill>
                <a:schemeClr val="tx1"/>
              </a:solidFill>
              <a:latin typeface="Trebuchet MS" panose="020B0603020202020204" pitchFamily="34" charset="0"/>
            </a:rPr>
            <a:t>Transformar la evidencia en cuidados seguros </a:t>
          </a:r>
        </a:p>
      </dsp:txBody>
      <dsp:txXfrm>
        <a:off x="1912356" y="30104"/>
        <a:ext cx="1516686" cy="993018"/>
      </dsp:txXfrm>
    </dsp:sp>
    <dsp:sp modelId="{78A6651F-6C79-490B-A522-54BCBDFE23CE}">
      <dsp:nvSpPr>
        <dsp:cNvPr id="0" name=""/>
        <dsp:cNvSpPr/>
      </dsp:nvSpPr>
      <dsp:spPr>
        <a:xfrm>
          <a:off x="1869869" y="-12854"/>
          <a:ext cx="3723453" cy="3723453"/>
        </a:xfrm>
        <a:prstGeom prst="circularArrow">
          <a:avLst>
            <a:gd name="adj1" fmla="val 5201"/>
            <a:gd name="adj2" fmla="val 335939"/>
            <a:gd name="adj3" fmla="val 16721641"/>
            <a:gd name="adj4" fmla="val 15566805"/>
            <a:gd name="adj5" fmla="val 6067"/>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A2C24-6A8E-46A8-A281-28449047F038}">
      <dsp:nvSpPr>
        <dsp:cNvPr id="0" name=""/>
        <dsp:cNvSpPr/>
      </dsp:nvSpPr>
      <dsp:spPr>
        <a:xfrm rot="5400000">
          <a:off x="-236341" y="239360"/>
          <a:ext cx="1575610" cy="1102927"/>
        </a:xfrm>
        <a:prstGeom prst="chevron">
          <a:avLst/>
        </a:prstGeom>
        <a:gradFill rotWithShape="0">
          <a:gsLst>
            <a:gs pos="25000">
              <a:srgbClr val="1F376C"/>
            </a:gs>
            <a:gs pos="80000">
              <a:schemeClr val="accent1">
                <a:shade val="93000"/>
                <a:satMod val="130000"/>
              </a:schemeClr>
            </a:gs>
            <a:gs pos="100000">
              <a:schemeClr val="accent1">
                <a:shade val="94000"/>
                <a:satMod val="13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a:latin typeface="Trebuchet MS" panose="020B0603020202020204" pitchFamily="34" charset="0"/>
            </a:rPr>
            <a:t>1921</a:t>
          </a:r>
          <a:endParaRPr lang="es-AR" sz="3100" kern="1200" dirty="0">
            <a:latin typeface="Trebuchet MS" panose="020B0603020202020204" pitchFamily="34" charset="0"/>
          </a:endParaRPr>
        </a:p>
      </dsp:txBody>
      <dsp:txXfrm rot="-5400000">
        <a:off x="1" y="554483"/>
        <a:ext cx="1102927" cy="472683"/>
      </dsp:txXfrm>
    </dsp:sp>
    <dsp:sp modelId="{F866391F-C6CE-4806-AE2D-C067A085C6AC}">
      <dsp:nvSpPr>
        <dsp:cNvPr id="0" name=""/>
        <dsp:cNvSpPr/>
      </dsp:nvSpPr>
      <dsp:spPr>
        <a:xfrm rot="5400000">
          <a:off x="4735686" y="-3629739"/>
          <a:ext cx="1024146" cy="8289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b="1" kern="1200" dirty="0">
              <a:solidFill>
                <a:schemeClr val="accent1">
                  <a:lumMod val="75000"/>
                </a:schemeClr>
              </a:solidFill>
              <a:latin typeface="Trebuchet MS" panose="020B0603020202020204" pitchFamily="34" charset="0"/>
              <a:cs typeface="Arial" pitchFamily="34" charset="0"/>
            </a:rPr>
            <a:t>Fundada por cuatro renombrados médicos en base a los principios de cooperación, innovación y compasión.</a:t>
          </a:r>
          <a:endParaRPr lang="es-AR" sz="1400" b="1" kern="1200" dirty="0">
            <a:solidFill>
              <a:schemeClr val="accent1">
                <a:lumMod val="75000"/>
              </a:schemeClr>
            </a:solidFill>
            <a:latin typeface="Trebuchet MS" panose="020B0603020202020204" pitchFamily="34" charset="0"/>
          </a:endParaRPr>
        </a:p>
        <a:p>
          <a:pPr marL="114300" lvl="1" indent="-114300" algn="l" defTabSz="622300">
            <a:lnSpc>
              <a:spcPct val="90000"/>
            </a:lnSpc>
            <a:spcBef>
              <a:spcPct val="0"/>
            </a:spcBef>
            <a:spcAft>
              <a:spcPct val="15000"/>
            </a:spcAft>
            <a:buChar char="••"/>
          </a:pPr>
          <a:r>
            <a:rPr lang="es-ES" sz="1400" b="1" kern="1200" dirty="0">
              <a:solidFill>
                <a:schemeClr val="accent1">
                  <a:lumMod val="75000"/>
                </a:schemeClr>
              </a:solidFill>
              <a:latin typeface="Trebuchet MS" panose="020B0603020202020204" pitchFamily="34" charset="0"/>
              <a:cs typeface="Arial" pitchFamily="34" charset="0"/>
            </a:rPr>
            <a:t>Es una de las organizaciones de salud más prestigiosas del mundo.</a:t>
          </a:r>
          <a:endParaRPr lang="es-AR" sz="1400" b="1" kern="1200" dirty="0">
            <a:solidFill>
              <a:schemeClr val="accent1">
                <a:lumMod val="75000"/>
              </a:schemeClr>
            </a:solidFill>
            <a:latin typeface="Trebuchet MS" panose="020B0603020202020204" pitchFamily="34" charset="0"/>
          </a:endParaRPr>
        </a:p>
      </dsp:txBody>
      <dsp:txXfrm rot="-5400000">
        <a:off x="1102928" y="53014"/>
        <a:ext cx="8239669" cy="924156"/>
      </dsp:txXfrm>
    </dsp:sp>
    <dsp:sp modelId="{88E87AF1-E0D5-4E6C-8C34-7AEA643122B3}">
      <dsp:nvSpPr>
        <dsp:cNvPr id="0" name=""/>
        <dsp:cNvSpPr/>
      </dsp:nvSpPr>
      <dsp:spPr>
        <a:xfrm rot="5400000">
          <a:off x="-236341" y="1671373"/>
          <a:ext cx="1575610" cy="1102927"/>
        </a:xfrm>
        <a:prstGeom prst="chevron">
          <a:avLst/>
        </a:prstGeom>
        <a:gradFill rotWithShape="0">
          <a:gsLst>
            <a:gs pos="25000">
              <a:srgbClr val="1F376C"/>
            </a:gs>
            <a:gs pos="80000">
              <a:schemeClr val="accent1">
                <a:shade val="93000"/>
                <a:satMod val="130000"/>
              </a:schemeClr>
            </a:gs>
            <a:gs pos="100000">
              <a:schemeClr val="accent1">
                <a:shade val="94000"/>
                <a:satMod val="13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a:t>…</a:t>
          </a:r>
          <a:endParaRPr lang="es-AR" sz="3100" kern="1200" dirty="0"/>
        </a:p>
      </dsp:txBody>
      <dsp:txXfrm rot="-5400000">
        <a:off x="1" y="1986496"/>
        <a:ext cx="1102927" cy="472683"/>
      </dsp:txXfrm>
    </dsp:sp>
    <dsp:sp modelId="{ED658AE9-1B7F-4882-95B7-7BB9389D0406}">
      <dsp:nvSpPr>
        <dsp:cNvPr id="0" name=""/>
        <dsp:cNvSpPr/>
      </dsp:nvSpPr>
      <dsp:spPr>
        <a:xfrm rot="5400000">
          <a:off x="4735686" y="-2197727"/>
          <a:ext cx="1024146" cy="8289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b="1" kern="1200" dirty="0">
              <a:solidFill>
                <a:schemeClr val="accent1">
                  <a:lumMod val="75000"/>
                </a:schemeClr>
              </a:solidFill>
              <a:latin typeface="Trebuchet MS" panose="020B0603020202020204" pitchFamily="34" charset="0"/>
            </a:rPr>
            <a:t>Se destacaba técnicamente, pero había perdido humanidad. La falta de empatía, compasión y colegialidad era notoria, según lo reflejaban las encuestas de satisfacción HCAHPS.</a:t>
          </a:r>
          <a:endParaRPr lang="es-AR" sz="1400" b="1"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s-ES" sz="1400" b="1" kern="1200" dirty="0">
              <a:solidFill>
                <a:schemeClr val="accent1">
                  <a:lumMod val="75000"/>
                </a:schemeClr>
              </a:solidFill>
              <a:latin typeface="Trebuchet MS" panose="020B0603020202020204" pitchFamily="34" charset="0"/>
            </a:rPr>
            <a:t>Aunque se curaran, los pacientes estaban lejos de tener una buena experiencia y se sentían maltratados.</a:t>
          </a:r>
          <a:endParaRPr lang="es-AR" sz="1400" b="1" kern="1200" dirty="0">
            <a:latin typeface="Trebuchet MS" panose="020B0603020202020204" pitchFamily="34" charset="0"/>
          </a:endParaRPr>
        </a:p>
      </dsp:txBody>
      <dsp:txXfrm rot="-5400000">
        <a:off x="1102928" y="1485026"/>
        <a:ext cx="8239669" cy="924156"/>
      </dsp:txXfrm>
    </dsp:sp>
    <dsp:sp modelId="{C59745D7-4203-4C1F-892E-3765C1D0FBB3}">
      <dsp:nvSpPr>
        <dsp:cNvPr id="0" name=""/>
        <dsp:cNvSpPr/>
      </dsp:nvSpPr>
      <dsp:spPr>
        <a:xfrm rot="5400000">
          <a:off x="-236341" y="3103385"/>
          <a:ext cx="1575610" cy="1102927"/>
        </a:xfrm>
        <a:prstGeom prst="chevron">
          <a:avLst/>
        </a:prstGeom>
        <a:gradFill rotWithShape="0">
          <a:gsLst>
            <a:gs pos="25000">
              <a:srgbClr val="1F376C"/>
            </a:gs>
            <a:gs pos="80000">
              <a:schemeClr val="accent1">
                <a:shade val="93000"/>
                <a:satMod val="130000"/>
              </a:schemeClr>
            </a:gs>
            <a:gs pos="100000">
              <a:schemeClr val="accent1">
                <a:shade val="94000"/>
                <a:satMod val="13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a:latin typeface="Trebuchet MS" panose="020B0603020202020204" pitchFamily="34" charset="0"/>
            </a:rPr>
            <a:t>2004</a:t>
          </a:r>
          <a:endParaRPr lang="es-AR" sz="3100" kern="1200" dirty="0">
            <a:latin typeface="Trebuchet MS" panose="020B0603020202020204" pitchFamily="34" charset="0"/>
          </a:endParaRPr>
        </a:p>
      </dsp:txBody>
      <dsp:txXfrm rot="-5400000">
        <a:off x="1" y="3418508"/>
        <a:ext cx="1102927" cy="472683"/>
      </dsp:txXfrm>
    </dsp:sp>
    <dsp:sp modelId="{2A5B6639-AFAA-4198-A46F-6F605B6A45E3}">
      <dsp:nvSpPr>
        <dsp:cNvPr id="0" name=""/>
        <dsp:cNvSpPr/>
      </dsp:nvSpPr>
      <dsp:spPr>
        <a:xfrm rot="5400000">
          <a:off x="4735686" y="-765715"/>
          <a:ext cx="1024146" cy="8289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b="1" kern="1200" dirty="0" err="1">
              <a:solidFill>
                <a:schemeClr val="accent1">
                  <a:lumMod val="75000"/>
                </a:schemeClr>
              </a:solidFill>
              <a:latin typeface="Trebuchet MS" panose="020B0603020202020204" pitchFamily="34" charset="0"/>
            </a:rPr>
            <a:t>Toby</a:t>
          </a:r>
          <a:r>
            <a:rPr lang="es-ES" sz="1400" b="1" kern="1200" dirty="0">
              <a:solidFill>
                <a:schemeClr val="accent1">
                  <a:lumMod val="75000"/>
                </a:schemeClr>
              </a:solidFill>
              <a:latin typeface="Trebuchet MS" panose="020B0603020202020204" pitchFamily="34" charset="0"/>
            </a:rPr>
            <a:t> </a:t>
          </a:r>
          <a:r>
            <a:rPr lang="es-ES" sz="1400" b="1" kern="1200" dirty="0" err="1">
              <a:solidFill>
                <a:schemeClr val="accent1">
                  <a:lumMod val="75000"/>
                </a:schemeClr>
              </a:solidFill>
              <a:latin typeface="Trebuchet MS" panose="020B0603020202020204" pitchFamily="34" charset="0"/>
            </a:rPr>
            <a:t>Cosgrove</a:t>
          </a:r>
          <a:r>
            <a:rPr lang="es-ES" sz="1400" b="1" kern="1200" dirty="0">
              <a:solidFill>
                <a:schemeClr val="accent1">
                  <a:lumMod val="75000"/>
                </a:schemeClr>
              </a:solidFill>
              <a:latin typeface="Trebuchet MS" panose="020B0603020202020204" pitchFamily="34" charset="0"/>
            </a:rPr>
            <a:t>, legendario cardiocirujano Jefe del Departamento de Cirugía Torácica y Cardiovascular de la clínica fue nombrado CEO de Cleveland </a:t>
          </a:r>
          <a:r>
            <a:rPr lang="es-ES" sz="1400" b="1" kern="1200" dirty="0" err="1">
              <a:solidFill>
                <a:schemeClr val="accent1">
                  <a:lumMod val="75000"/>
                </a:schemeClr>
              </a:solidFill>
              <a:latin typeface="Trebuchet MS" panose="020B0603020202020204" pitchFamily="34" charset="0"/>
            </a:rPr>
            <a:t>Clinic</a:t>
          </a:r>
          <a:r>
            <a:rPr lang="es-ES" sz="1400" b="1" kern="1200" dirty="0">
              <a:solidFill>
                <a:schemeClr val="accent1">
                  <a:lumMod val="75000"/>
                </a:schemeClr>
              </a:solidFill>
              <a:latin typeface="Trebuchet MS" panose="020B0603020202020204" pitchFamily="34" charset="0"/>
            </a:rPr>
            <a:t>.</a:t>
          </a:r>
          <a:endParaRPr lang="es-AR" sz="1400" b="1" kern="1200" dirty="0">
            <a:solidFill>
              <a:schemeClr val="accent1">
                <a:lumMod val="75000"/>
              </a:schemeClr>
            </a:solidFill>
            <a:latin typeface="Trebuchet MS" panose="020B0603020202020204" pitchFamily="34" charset="0"/>
          </a:endParaRPr>
        </a:p>
        <a:p>
          <a:pPr marL="114300" lvl="1" indent="-114300" algn="l" defTabSz="622300">
            <a:lnSpc>
              <a:spcPct val="90000"/>
            </a:lnSpc>
            <a:spcBef>
              <a:spcPct val="0"/>
            </a:spcBef>
            <a:spcAft>
              <a:spcPct val="15000"/>
            </a:spcAft>
            <a:buChar char="••"/>
          </a:pPr>
          <a:r>
            <a:rPr lang="es-ES" sz="1400" b="1" kern="1200" dirty="0">
              <a:solidFill>
                <a:schemeClr val="accent1">
                  <a:lumMod val="75000"/>
                </a:schemeClr>
              </a:solidFill>
              <a:latin typeface="Trebuchet MS" panose="020B0603020202020204" pitchFamily="34" charset="0"/>
            </a:rPr>
            <a:t>Una de sus prioridades -sino la principal-, fue tratar de cambiar esto mediante el proyecto “</a:t>
          </a:r>
          <a:r>
            <a:rPr lang="es-ES" sz="1400" b="1" kern="1200" dirty="0" err="1">
              <a:solidFill>
                <a:schemeClr val="accent1">
                  <a:lumMod val="75000"/>
                </a:schemeClr>
              </a:solidFill>
              <a:latin typeface="Trebuchet MS" panose="020B0603020202020204" pitchFamily="34" charset="0"/>
            </a:rPr>
            <a:t>Patients</a:t>
          </a:r>
          <a:r>
            <a:rPr lang="es-ES" sz="1400" b="1" kern="1200" dirty="0">
              <a:solidFill>
                <a:schemeClr val="accent1">
                  <a:lumMod val="75000"/>
                </a:schemeClr>
              </a:solidFill>
              <a:latin typeface="Trebuchet MS" panose="020B0603020202020204" pitchFamily="34" charset="0"/>
            </a:rPr>
            <a:t> </a:t>
          </a:r>
          <a:r>
            <a:rPr lang="es-ES" sz="1400" b="1" kern="1200" dirty="0" err="1">
              <a:solidFill>
                <a:schemeClr val="accent1">
                  <a:lumMod val="75000"/>
                </a:schemeClr>
              </a:solidFill>
              <a:latin typeface="Trebuchet MS" panose="020B0603020202020204" pitchFamily="34" charset="0"/>
            </a:rPr>
            <a:t>First</a:t>
          </a:r>
          <a:r>
            <a:rPr lang="es-ES" sz="1400" b="1" kern="1200" dirty="0">
              <a:solidFill>
                <a:schemeClr val="accent1">
                  <a:lumMod val="75000"/>
                </a:schemeClr>
              </a:solidFill>
              <a:latin typeface="Trebuchet MS" panose="020B0603020202020204" pitchFamily="34" charset="0"/>
            </a:rPr>
            <a:t>”.</a:t>
          </a:r>
          <a:endParaRPr lang="es-AR" sz="1400" b="1" kern="1200" dirty="0">
            <a:solidFill>
              <a:schemeClr val="accent1">
                <a:lumMod val="75000"/>
              </a:schemeClr>
            </a:solidFill>
            <a:latin typeface="Trebuchet MS" panose="020B0603020202020204" pitchFamily="34" charset="0"/>
          </a:endParaRPr>
        </a:p>
      </dsp:txBody>
      <dsp:txXfrm rot="-5400000">
        <a:off x="1102928" y="2917038"/>
        <a:ext cx="8239669" cy="924156"/>
      </dsp:txXfrm>
    </dsp:sp>
    <dsp:sp modelId="{E107C5B9-0321-4E76-9167-BEAC66E579D2}">
      <dsp:nvSpPr>
        <dsp:cNvPr id="0" name=""/>
        <dsp:cNvSpPr/>
      </dsp:nvSpPr>
      <dsp:spPr>
        <a:xfrm rot="5400000">
          <a:off x="-236341" y="4535397"/>
          <a:ext cx="1575610" cy="1102927"/>
        </a:xfrm>
        <a:prstGeom prst="chevron">
          <a:avLst/>
        </a:prstGeom>
        <a:gradFill rotWithShape="0">
          <a:gsLst>
            <a:gs pos="25000">
              <a:srgbClr val="1F376C"/>
            </a:gs>
            <a:gs pos="80000">
              <a:schemeClr val="accent1">
                <a:shade val="93000"/>
                <a:satMod val="130000"/>
              </a:schemeClr>
            </a:gs>
            <a:gs pos="100000">
              <a:schemeClr val="accent1">
                <a:shade val="94000"/>
                <a:satMod val="13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a:latin typeface="Trebuchet MS" panose="020B0603020202020204" pitchFamily="34" charset="0"/>
            </a:rPr>
            <a:t>2020</a:t>
          </a:r>
          <a:endParaRPr lang="es-AR" sz="3100" kern="1200" dirty="0">
            <a:latin typeface="Trebuchet MS" panose="020B0603020202020204" pitchFamily="34" charset="0"/>
          </a:endParaRPr>
        </a:p>
      </dsp:txBody>
      <dsp:txXfrm rot="-5400000">
        <a:off x="1" y="4850520"/>
        <a:ext cx="1102927" cy="472683"/>
      </dsp:txXfrm>
    </dsp:sp>
    <dsp:sp modelId="{4E756588-7891-46EF-B420-570928911796}">
      <dsp:nvSpPr>
        <dsp:cNvPr id="0" name=""/>
        <dsp:cNvSpPr/>
      </dsp:nvSpPr>
      <dsp:spPr>
        <a:xfrm rot="5400000">
          <a:off x="4735686" y="666297"/>
          <a:ext cx="1024146" cy="8289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b="1" kern="1200" dirty="0">
              <a:solidFill>
                <a:schemeClr val="accent1">
                  <a:lumMod val="75000"/>
                </a:schemeClr>
              </a:solidFill>
              <a:latin typeface="Trebuchet MS" panose="020B0603020202020204" pitchFamily="34" charset="0"/>
            </a:rPr>
            <a:t>Los programas de atención centrada en la persona de la Cleveland son reconocidos a la par de su excelencia técnica y recibe los mejores puntajes en las encuestas de satisfacción. Su programa “</a:t>
          </a:r>
          <a:r>
            <a:rPr lang="es-ES" sz="1400" b="1" kern="1200" dirty="0" err="1">
              <a:solidFill>
                <a:schemeClr val="accent1">
                  <a:lumMod val="75000"/>
                </a:schemeClr>
              </a:solidFill>
              <a:latin typeface="Trebuchet MS" panose="020B0603020202020204" pitchFamily="34" charset="0"/>
            </a:rPr>
            <a:t>Patients</a:t>
          </a:r>
          <a:r>
            <a:rPr lang="es-ES" sz="1400" b="1" kern="1200" dirty="0">
              <a:solidFill>
                <a:schemeClr val="accent1">
                  <a:lumMod val="75000"/>
                </a:schemeClr>
              </a:solidFill>
              <a:latin typeface="Trebuchet MS" panose="020B0603020202020204" pitchFamily="34" charset="0"/>
            </a:rPr>
            <a:t> </a:t>
          </a:r>
          <a:r>
            <a:rPr lang="es-ES" sz="1400" b="1" kern="1200" dirty="0" err="1">
              <a:solidFill>
                <a:schemeClr val="accent1">
                  <a:lumMod val="75000"/>
                </a:schemeClr>
              </a:solidFill>
              <a:latin typeface="Trebuchet MS" panose="020B0603020202020204" pitchFamily="34" charset="0"/>
            </a:rPr>
            <a:t>First</a:t>
          </a:r>
          <a:r>
            <a:rPr lang="es-ES" sz="1400" b="1" kern="1200" dirty="0">
              <a:solidFill>
                <a:schemeClr val="accent1">
                  <a:lumMod val="75000"/>
                </a:schemeClr>
              </a:solidFill>
              <a:latin typeface="Trebuchet MS" panose="020B0603020202020204" pitchFamily="34" charset="0"/>
            </a:rPr>
            <a:t>” se ha transformado en un modelo de atención que inspira a organizaciones de salud a nivel global.</a:t>
          </a:r>
          <a:endParaRPr lang="es-AR" sz="1400" b="1" kern="1200" dirty="0">
            <a:solidFill>
              <a:schemeClr val="accent1">
                <a:lumMod val="75000"/>
              </a:schemeClr>
            </a:solidFill>
            <a:latin typeface="Trebuchet MS" panose="020B0603020202020204" pitchFamily="34" charset="0"/>
          </a:endParaRPr>
        </a:p>
      </dsp:txBody>
      <dsp:txXfrm rot="-5400000">
        <a:off x="1102928" y="4349051"/>
        <a:ext cx="8239669" cy="92415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24188"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954463" y="0"/>
            <a:ext cx="3024187" cy="458788"/>
          </a:xfrm>
          <a:prstGeom prst="rect">
            <a:avLst/>
          </a:prstGeom>
        </p:spPr>
        <p:txBody>
          <a:bodyPr vert="horz" lIns="91440" tIns="45720" rIns="91440" bIns="45720" rtlCol="0"/>
          <a:lstStyle>
            <a:lvl1pPr algn="r">
              <a:defRPr sz="1200"/>
            </a:lvl1pPr>
          </a:lstStyle>
          <a:p>
            <a:fld id="{9D05C478-5626-4A02-9A75-801A26EAA06B}" type="datetimeFigureOut">
              <a:rPr lang="es-AR" smtClean="0"/>
              <a:pPr/>
              <a:t>20/4/2025</a:t>
            </a:fld>
            <a:endParaRPr lang="es-AR"/>
          </a:p>
        </p:txBody>
      </p:sp>
      <p:sp>
        <p:nvSpPr>
          <p:cNvPr id="4" name="Marcador de imagen de diapositiva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98500" y="4400550"/>
            <a:ext cx="5583238"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3024188"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954463" y="8685213"/>
            <a:ext cx="3024187" cy="458787"/>
          </a:xfrm>
          <a:prstGeom prst="rect">
            <a:avLst/>
          </a:prstGeom>
        </p:spPr>
        <p:txBody>
          <a:bodyPr vert="horz" lIns="91440" tIns="45720" rIns="91440" bIns="45720" rtlCol="0" anchor="b"/>
          <a:lstStyle>
            <a:lvl1pPr algn="r">
              <a:defRPr sz="1200"/>
            </a:lvl1pPr>
          </a:lstStyle>
          <a:p>
            <a:fld id="{95E18AB1-555C-4AFB-9235-ACDBB6799EFB}" type="slidenum">
              <a:rPr lang="es-AR" smtClean="0"/>
              <a:pPr/>
              <a:t>‹Nº›</a:t>
            </a:fld>
            <a:endParaRPr lang="es-AR"/>
          </a:p>
        </p:txBody>
      </p:sp>
    </p:spTree>
    <p:extLst>
      <p:ext uri="{BB962C8B-B14F-4D97-AF65-F5344CB8AC3E}">
        <p14:creationId xmlns:p14="http://schemas.microsoft.com/office/powerpoint/2010/main" val="226917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D05DC0-5764-4453-8EE9-F113C4BCBA58}" type="slidenum">
              <a:rPr lang="es-ES" altLang="es-AR"/>
              <a:pPr/>
              <a:t>53</a:t>
            </a:fld>
            <a:endParaRPr lang="es-ES" altLang="es-AR"/>
          </a:p>
        </p:txBody>
      </p:sp>
      <p:sp>
        <p:nvSpPr>
          <p:cNvPr id="34818" name="Rectangle 7"/>
          <p:cNvSpPr txBox="1">
            <a:spLocks noGrp="1" noChangeArrowheads="1"/>
          </p:cNvSpPr>
          <p:nvPr/>
        </p:nvSpPr>
        <p:spPr bwMode="auto">
          <a:xfrm>
            <a:off x="3953853" y="8683625"/>
            <a:ext cx="302477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defTabSz="915988">
              <a:defRPr>
                <a:solidFill>
                  <a:schemeClr val="tx1"/>
                </a:solidFill>
                <a:latin typeface="Arial" panose="020B0604020202020204" pitchFamily="34" charset="0"/>
              </a:defRPr>
            </a:lvl1pPr>
            <a:lvl2pPr marL="742950" indent="-285750" defTabSz="915988">
              <a:defRPr>
                <a:solidFill>
                  <a:schemeClr val="tx1"/>
                </a:solidFill>
                <a:latin typeface="Arial" panose="020B0604020202020204" pitchFamily="34" charset="0"/>
              </a:defRPr>
            </a:lvl2pPr>
            <a:lvl3pPr marL="1143000" indent="-228600" defTabSz="915988">
              <a:defRPr>
                <a:solidFill>
                  <a:schemeClr val="tx1"/>
                </a:solidFill>
                <a:latin typeface="Arial" panose="020B0604020202020204" pitchFamily="34" charset="0"/>
              </a:defRPr>
            </a:lvl3pPr>
            <a:lvl4pPr marL="1600200" indent="-228600" defTabSz="915988">
              <a:defRPr>
                <a:solidFill>
                  <a:schemeClr val="tx1"/>
                </a:solidFill>
                <a:latin typeface="Arial" panose="020B0604020202020204" pitchFamily="34" charset="0"/>
              </a:defRPr>
            </a:lvl4pPr>
            <a:lvl5pPr marL="2057400" indent="-228600" defTabSz="915988">
              <a:defRPr>
                <a:solidFill>
                  <a:schemeClr val="tx1"/>
                </a:solidFill>
                <a:latin typeface="Arial" panose="020B0604020202020204" pitchFamily="34" charset="0"/>
              </a:defRPr>
            </a:lvl5pPr>
            <a:lvl6pPr marL="2514600" indent="-228600" defTabSz="915988" fontAlgn="base">
              <a:spcBef>
                <a:spcPct val="0"/>
              </a:spcBef>
              <a:spcAft>
                <a:spcPct val="0"/>
              </a:spcAft>
              <a:defRPr>
                <a:solidFill>
                  <a:schemeClr val="tx1"/>
                </a:solidFill>
                <a:latin typeface="Arial" panose="020B0604020202020204" pitchFamily="34" charset="0"/>
              </a:defRPr>
            </a:lvl6pPr>
            <a:lvl7pPr marL="2971800" indent="-228600" defTabSz="915988" fontAlgn="base">
              <a:spcBef>
                <a:spcPct val="0"/>
              </a:spcBef>
              <a:spcAft>
                <a:spcPct val="0"/>
              </a:spcAft>
              <a:defRPr>
                <a:solidFill>
                  <a:schemeClr val="tx1"/>
                </a:solidFill>
                <a:latin typeface="Arial" panose="020B0604020202020204" pitchFamily="34" charset="0"/>
              </a:defRPr>
            </a:lvl7pPr>
            <a:lvl8pPr marL="3429000" indent="-228600" defTabSz="915988" fontAlgn="base">
              <a:spcBef>
                <a:spcPct val="0"/>
              </a:spcBef>
              <a:spcAft>
                <a:spcPct val="0"/>
              </a:spcAft>
              <a:defRPr>
                <a:solidFill>
                  <a:schemeClr val="tx1"/>
                </a:solidFill>
                <a:latin typeface="Arial" panose="020B0604020202020204" pitchFamily="34" charset="0"/>
              </a:defRPr>
            </a:lvl8pPr>
            <a:lvl9pPr marL="3886200" indent="-228600" defTabSz="915988" fontAlgn="base">
              <a:spcBef>
                <a:spcPct val="0"/>
              </a:spcBef>
              <a:spcAft>
                <a:spcPct val="0"/>
              </a:spcAft>
              <a:defRPr>
                <a:solidFill>
                  <a:schemeClr val="tx1"/>
                </a:solidFill>
                <a:latin typeface="Arial" panose="020B0604020202020204" pitchFamily="34" charset="0"/>
              </a:defRPr>
            </a:lvl9pPr>
          </a:lstStyle>
          <a:p>
            <a:pPr algn="r"/>
            <a:fld id="{A2042342-8D9D-4C53-8B15-826729142D1F}" type="slidenum">
              <a:rPr lang="en-GB" altLang="es-AR" sz="1200"/>
              <a:pPr algn="r"/>
              <a:t>53</a:t>
            </a:fld>
            <a:endParaRPr lang="en-GB" altLang="es-AR" sz="1200"/>
          </a:p>
        </p:txBody>
      </p:sp>
      <p:sp>
        <p:nvSpPr>
          <p:cNvPr id="34819" name="Rectangle 2"/>
          <p:cNvSpPr>
            <a:spLocks noGrp="1" noRot="1" noChangeAspect="1" noChangeArrowheads="1" noTextEdit="1"/>
          </p:cNvSpPr>
          <p:nvPr>
            <p:ph type="sldImg"/>
          </p:nvPr>
        </p:nvSpPr>
        <p:spPr>
          <a:xfrm>
            <a:off x="444500" y="685800"/>
            <a:ext cx="6092825" cy="3427413"/>
          </a:xfrm>
          <a:ln/>
        </p:spPr>
      </p:sp>
      <p:sp>
        <p:nvSpPr>
          <p:cNvPr id="34820" name="Rectangle 3"/>
          <p:cNvSpPr>
            <a:spLocks noGrp="1" noChangeArrowheads="1"/>
          </p:cNvSpPr>
          <p:nvPr>
            <p:ph type="body" idx="1"/>
          </p:nvPr>
        </p:nvSpPr>
        <p:spPr>
          <a:xfrm>
            <a:off x="696409" y="4344988"/>
            <a:ext cx="5587422" cy="4113212"/>
          </a:xfrm>
        </p:spPr>
        <p:txBody>
          <a:bodyPr lIns="91568" tIns="45784" rIns="91568" bIns="45784"/>
          <a:lstStyle/>
          <a:p>
            <a:endParaRPr lang="en-GB" altLang="es-AR"/>
          </a:p>
        </p:txBody>
      </p:sp>
    </p:spTree>
    <p:extLst>
      <p:ext uri="{BB962C8B-B14F-4D97-AF65-F5344CB8AC3E}">
        <p14:creationId xmlns:p14="http://schemas.microsoft.com/office/powerpoint/2010/main" val="33914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94F30F5-667A-46F4-BF69-FCC25E135C75}" type="slidenum">
              <a:rPr lang="es-ES" altLang="es-AR"/>
              <a:pPr/>
              <a:t>54</a:t>
            </a:fld>
            <a:endParaRPr lang="es-ES" altLang="es-AR"/>
          </a:p>
        </p:txBody>
      </p:sp>
      <p:sp>
        <p:nvSpPr>
          <p:cNvPr id="49154" name="Rectangle 7"/>
          <p:cNvSpPr txBox="1">
            <a:spLocks noGrp="1" noChangeArrowheads="1"/>
          </p:cNvSpPr>
          <p:nvPr/>
        </p:nvSpPr>
        <p:spPr bwMode="auto">
          <a:xfrm>
            <a:off x="3953853" y="8683625"/>
            <a:ext cx="302477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defTabSz="915988">
              <a:defRPr>
                <a:solidFill>
                  <a:schemeClr val="tx1"/>
                </a:solidFill>
                <a:latin typeface="Arial" panose="020B0604020202020204" pitchFamily="34" charset="0"/>
              </a:defRPr>
            </a:lvl1pPr>
            <a:lvl2pPr marL="742950" indent="-285750" defTabSz="915988">
              <a:defRPr>
                <a:solidFill>
                  <a:schemeClr val="tx1"/>
                </a:solidFill>
                <a:latin typeface="Arial" panose="020B0604020202020204" pitchFamily="34" charset="0"/>
              </a:defRPr>
            </a:lvl2pPr>
            <a:lvl3pPr marL="1143000" indent="-228600" defTabSz="915988">
              <a:defRPr>
                <a:solidFill>
                  <a:schemeClr val="tx1"/>
                </a:solidFill>
                <a:latin typeface="Arial" panose="020B0604020202020204" pitchFamily="34" charset="0"/>
              </a:defRPr>
            </a:lvl3pPr>
            <a:lvl4pPr marL="1600200" indent="-228600" defTabSz="915988">
              <a:defRPr>
                <a:solidFill>
                  <a:schemeClr val="tx1"/>
                </a:solidFill>
                <a:latin typeface="Arial" panose="020B0604020202020204" pitchFamily="34" charset="0"/>
              </a:defRPr>
            </a:lvl4pPr>
            <a:lvl5pPr marL="2057400" indent="-228600" defTabSz="915988">
              <a:defRPr>
                <a:solidFill>
                  <a:schemeClr val="tx1"/>
                </a:solidFill>
                <a:latin typeface="Arial" panose="020B0604020202020204" pitchFamily="34" charset="0"/>
              </a:defRPr>
            </a:lvl5pPr>
            <a:lvl6pPr marL="2514600" indent="-228600" defTabSz="915988" fontAlgn="base">
              <a:spcBef>
                <a:spcPct val="0"/>
              </a:spcBef>
              <a:spcAft>
                <a:spcPct val="0"/>
              </a:spcAft>
              <a:defRPr>
                <a:solidFill>
                  <a:schemeClr val="tx1"/>
                </a:solidFill>
                <a:latin typeface="Arial" panose="020B0604020202020204" pitchFamily="34" charset="0"/>
              </a:defRPr>
            </a:lvl6pPr>
            <a:lvl7pPr marL="2971800" indent="-228600" defTabSz="915988" fontAlgn="base">
              <a:spcBef>
                <a:spcPct val="0"/>
              </a:spcBef>
              <a:spcAft>
                <a:spcPct val="0"/>
              </a:spcAft>
              <a:defRPr>
                <a:solidFill>
                  <a:schemeClr val="tx1"/>
                </a:solidFill>
                <a:latin typeface="Arial" panose="020B0604020202020204" pitchFamily="34" charset="0"/>
              </a:defRPr>
            </a:lvl7pPr>
            <a:lvl8pPr marL="3429000" indent="-228600" defTabSz="915988" fontAlgn="base">
              <a:spcBef>
                <a:spcPct val="0"/>
              </a:spcBef>
              <a:spcAft>
                <a:spcPct val="0"/>
              </a:spcAft>
              <a:defRPr>
                <a:solidFill>
                  <a:schemeClr val="tx1"/>
                </a:solidFill>
                <a:latin typeface="Arial" panose="020B0604020202020204" pitchFamily="34" charset="0"/>
              </a:defRPr>
            </a:lvl8pPr>
            <a:lvl9pPr marL="3886200" indent="-228600" defTabSz="915988" fontAlgn="base">
              <a:spcBef>
                <a:spcPct val="0"/>
              </a:spcBef>
              <a:spcAft>
                <a:spcPct val="0"/>
              </a:spcAft>
              <a:defRPr>
                <a:solidFill>
                  <a:schemeClr val="tx1"/>
                </a:solidFill>
                <a:latin typeface="Arial" panose="020B0604020202020204" pitchFamily="34" charset="0"/>
              </a:defRPr>
            </a:lvl9pPr>
          </a:lstStyle>
          <a:p>
            <a:pPr algn="r"/>
            <a:fld id="{5CF61E83-D1A3-4709-9BED-64B996CF3434}" type="slidenum">
              <a:rPr lang="en-GB" altLang="es-AR" sz="1200"/>
              <a:pPr algn="r"/>
              <a:t>54</a:t>
            </a:fld>
            <a:endParaRPr lang="en-GB" altLang="es-AR" sz="1200"/>
          </a:p>
        </p:txBody>
      </p:sp>
      <p:sp>
        <p:nvSpPr>
          <p:cNvPr id="49155" name="Rectangle 2"/>
          <p:cNvSpPr>
            <a:spLocks noGrp="1" noRot="1" noChangeAspect="1" noChangeArrowheads="1" noTextEdit="1"/>
          </p:cNvSpPr>
          <p:nvPr>
            <p:ph type="sldImg"/>
          </p:nvPr>
        </p:nvSpPr>
        <p:spPr>
          <a:xfrm>
            <a:off x="444500" y="685800"/>
            <a:ext cx="6092825" cy="3427413"/>
          </a:xfrm>
          <a:ln/>
        </p:spPr>
      </p:sp>
      <p:sp>
        <p:nvSpPr>
          <p:cNvPr id="49156" name="Rectangle 3"/>
          <p:cNvSpPr>
            <a:spLocks noGrp="1" noChangeArrowheads="1"/>
          </p:cNvSpPr>
          <p:nvPr>
            <p:ph type="body" idx="1"/>
          </p:nvPr>
        </p:nvSpPr>
        <p:spPr>
          <a:xfrm>
            <a:off x="696409" y="4344988"/>
            <a:ext cx="5587422" cy="4113212"/>
          </a:xfrm>
        </p:spPr>
        <p:txBody>
          <a:bodyPr lIns="91568" tIns="45784" rIns="91568" bIns="45784"/>
          <a:lstStyle/>
          <a:p>
            <a:endParaRPr lang="en-GB" altLang="es-AR"/>
          </a:p>
        </p:txBody>
      </p:sp>
    </p:spTree>
    <p:extLst>
      <p:ext uri="{BB962C8B-B14F-4D97-AF65-F5344CB8AC3E}">
        <p14:creationId xmlns:p14="http://schemas.microsoft.com/office/powerpoint/2010/main" val="215403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01989cefc3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01989cefc3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325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914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983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94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95E18AB1-555C-4AFB-9235-ACDBB6799EFB}" type="slidenum">
              <a:rPr lang="es-AR" smtClean="0"/>
              <a:pPr/>
              <a:t>102</a:t>
            </a:fld>
            <a:endParaRPr lang="es-AR"/>
          </a:p>
        </p:txBody>
      </p:sp>
    </p:spTree>
    <p:extLst>
      <p:ext uri="{BB962C8B-B14F-4D97-AF65-F5344CB8AC3E}">
        <p14:creationId xmlns:p14="http://schemas.microsoft.com/office/powerpoint/2010/main" val="3712603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6EFB19F-376C-4B55-81A2-086685DA6F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xmlns="" id="{645944C5-FAFA-4175-98DE-62A7F877AC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xmlns="" id="{955CDDD7-6F6D-487F-8F97-382D4AF15128}"/>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5" name="Marcador de pie de página 4">
            <a:extLst>
              <a:ext uri="{FF2B5EF4-FFF2-40B4-BE49-F238E27FC236}">
                <a16:creationId xmlns:a16="http://schemas.microsoft.com/office/drawing/2014/main" xmlns="" id="{9B8A7592-21AF-419C-93E9-E7EA85D2D00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BB14D5E1-B63D-4601-8E1A-9B8E45FD6C9B}"/>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162059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4E30D38-48DE-44CF-B82A-1635935AEA51}"/>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xmlns="" id="{061327F6-68BB-41A0-98B4-EF0A4D32A8C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xmlns="" id="{ED0E4667-CFCF-4F01-9A40-3351DAF40FB2}"/>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5" name="Marcador de pie de página 4">
            <a:extLst>
              <a:ext uri="{FF2B5EF4-FFF2-40B4-BE49-F238E27FC236}">
                <a16:creationId xmlns:a16="http://schemas.microsoft.com/office/drawing/2014/main" xmlns="" id="{F0EAE9F3-ADF9-4906-9C51-26264AF4A012}"/>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A1B631DB-A79C-4DD9-976A-9611ACAE20A3}"/>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268472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C934EB95-5399-45BF-8648-BA4E75B9508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xmlns="" id="{E87282F3-A8A3-4F62-91CC-0AC6364A28FD}"/>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xmlns="" id="{F51E8A52-4598-4CE2-949B-EDD4B93CD34E}"/>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5" name="Marcador de pie de página 4">
            <a:extLst>
              <a:ext uri="{FF2B5EF4-FFF2-40B4-BE49-F238E27FC236}">
                <a16:creationId xmlns:a16="http://schemas.microsoft.com/office/drawing/2014/main" xmlns="" id="{FF8E149E-3051-4C14-A58B-73D0D84CAEED}"/>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23EE2BAE-39FB-42CC-A2BD-B7E234D3EACB}"/>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179083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06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399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90C1E334-6D8B-4349-89B8-CE99A9970F7C}"/>
              </a:ext>
            </a:extLst>
          </p:cNvPr>
          <p:cNvCxnSpPr/>
          <p:nvPr userDrawn="1"/>
        </p:nvCxnSpPr>
        <p:spPr>
          <a:xfrm>
            <a:off x="10679055" y="5628535"/>
            <a:ext cx="0" cy="41692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205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8" name="7 Imagen" descr="img-misc-vertice-interior.png"/>
          <p:cNvPicPr>
            <a:picLocks noChangeAspect="1"/>
          </p:cNvPicPr>
          <p:nvPr userDrawn="1"/>
        </p:nvPicPr>
        <p:blipFill>
          <a:blip r:embed="rId2" cstate="print"/>
          <a:stretch>
            <a:fillRect/>
          </a:stretch>
        </p:blipFill>
        <p:spPr>
          <a:xfrm>
            <a:off x="0" y="1340768"/>
            <a:ext cx="7353045" cy="5517232"/>
          </a:xfrm>
          <a:prstGeom prst="rect">
            <a:avLst/>
          </a:prstGeom>
        </p:spPr>
      </p:pic>
      <p:pic>
        <p:nvPicPr>
          <p:cNvPr id="9" name="8 Imagen" descr="img-misc-vertice-interior-superior.png"/>
          <p:cNvPicPr>
            <a:picLocks noChangeAspect="1"/>
          </p:cNvPicPr>
          <p:nvPr userDrawn="1"/>
        </p:nvPicPr>
        <p:blipFill>
          <a:blip r:embed="rId3" cstate="print"/>
          <a:stretch>
            <a:fillRect/>
          </a:stretch>
        </p:blipFill>
        <p:spPr>
          <a:xfrm rot="10800000">
            <a:off x="4943873" y="-1"/>
            <a:ext cx="7248127" cy="4077071"/>
          </a:xfrm>
          <a:prstGeom prst="rect">
            <a:avLst/>
          </a:prstGeom>
        </p:spPr>
      </p:pic>
    </p:spTree>
    <p:extLst>
      <p:ext uri="{BB962C8B-B14F-4D97-AF65-F5344CB8AC3E}">
        <p14:creationId xmlns:p14="http://schemas.microsoft.com/office/powerpoint/2010/main" val="2548953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pic>
        <p:nvPicPr>
          <p:cNvPr id="8" name="7 Imagen" descr="img-misc-vertice-interior.png"/>
          <p:cNvPicPr>
            <a:picLocks noChangeAspect="1"/>
          </p:cNvPicPr>
          <p:nvPr userDrawn="1"/>
        </p:nvPicPr>
        <p:blipFill>
          <a:blip r:embed="rId2" cstate="print"/>
          <a:stretch>
            <a:fillRect/>
          </a:stretch>
        </p:blipFill>
        <p:spPr>
          <a:xfrm>
            <a:off x="0" y="1340768"/>
            <a:ext cx="7353045" cy="5517232"/>
          </a:xfrm>
          <a:prstGeom prst="rect">
            <a:avLst/>
          </a:prstGeom>
        </p:spPr>
      </p:pic>
      <p:pic>
        <p:nvPicPr>
          <p:cNvPr id="9" name="8 Imagen" descr="img-misc-vertice-interior-superior.png"/>
          <p:cNvPicPr>
            <a:picLocks noChangeAspect="1"/>
          </p:cNvPicPr>
          <p:nvPr userDrawn="1"/>
        </p:nvPicPr>
        <p:blipFill>
          <a:blip r:embed="rId3" cstate="print"/>
          <a:stretch>
            <a:fillRect/>
          </a:stretch>
        </p:blipFill>
        <p:spPr>
          <a:xfrm rot="10800000">
            <a:off x="4943873" y="-1"/>
            <a:ext cx="7248127" cy="4077071"/>
          </a:xfrm>
          <a:prstGeom prst="rect">
            <a:avLst/>
          </a:prstGeom>
        </p:spPr>
      </p:pic>
    </p:spTree>
    <p:extLst>
      <p:ext uri="{BB962C8B-B14F-4D97-AF65-F5344CB8AC3E}">
        <p14:creationId xmlns:p14="http://schemas.microsoft.com/office/powerpoint/2010/main" val="2446189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pic>
        <p:nvPicPr>
          <p:cNvPr id="8" name="7 Imagen" descr="img-misc-vertice-interior.png"/>
          <p:cNvPicPr>
            <a:picLocks noChangeAspect="1"/>
          </p:cNvPicPr>
          <p:nvPr userDrawn="1"/>
        </p:nvPicPr>
        <p:blipFill>
          <a:blip r:embed="rId2" cstate="print"/>
          <a:stretch>
            <a:fillRect/>
          </a:stretch>
        </p:blipFill>
        <p:spPr>
          <a:xfrm>
            <a:off x="0" y="1340768"/>
            <a:ext cx="7353045" cy="5517232"/>
          </a:xfrm>
          <a:prstGeom prst="rect">
            <a:avLst/>
          </a:prstGeom>
        </p:spPr>
      </p:pic>
      <p:pic>
        <p:nvPicPr>
          <p:cNvPr id="9" name="8 Imagen" descr="img-misc-vertice-interior-superior.png"/>
          <p:cNvPicPr>
            <a:picLocks noChangeAspect="1"/>
          </p:cNvPicPr>
          <p:nvPr userDrawn="1"/>
        </p:nvPicPr>
        <p:blipFill>
          <a:blip r:embed="rId3" cstate="print"/>
          <a:stretch>
            <a:fillRect/>
          </a:stretch>
        </p:blipFill>
        <p:spPr>
          <a:xfrm rot="10800000">
            <a:off x="4943873" y="-1"/>
            <a:ext cx="7248127" cy="4077071"/>
          </a:xfrm>
          <a:prstGeom prst="rect">
            <a:avLst/>
          </a:prstGeom>
        </p:spPr>
      </p:pic>
    </p:spTree>
    <p:extLst>
      <p:ext uri="{BB962C8B-B14F-4D97-AF65-F5344CB8AC3E}">
        <p14:creationId xmlns:p14="http://schemas.microsoft.com/office/powerpoint/2010/main" val="159302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8" name="7 Imagen" descr="img-misc-vertice-interior.png"/>
          <p:cNvPicPr>
            <a:picLocks noChangeAspect="1"/>
          </p:cNvPicPr>
          <p:nvPr userDrawn="1"/>
        </p:nvPicPr>
        <p:blipFill>
          <a:blip r:embed="rId2" cstate="print"/>
          <a:stretch>
            <a:fillRect/>
          </a:stretch>
        </p:blipFill>
        <p:spPr>
          <a:xfrm>
            <a:off x="0" y="1340768"/>
            <a:ext cx="7353045" cy="5517232"/>
          </a:xfrm>
          <a:prstGeom prst="rect">
            <a:avLst/>
          </a:prstGeom>
        </p:spPr>
      </p:pic>
      <p:pic>
        <p:nvPicPr>
          <p:cNvPr id="9" name="8 Imagen" descr="img-misc-vertice-interior-superior.png"/>
          <p:cNvPicPr>
            <a:picLocks noChangeAspect="1"/>
          </p:cNvPicPr>
          <p:nvPr userDrawn="1"/>
        </p:nvPicPr>
        <p:blipFill>
          <a:blip r:embed="rId3" cstate="print"/>
          <a:stretch>
            <a:fillRect/>
          </a:stretch>
        </p:blipFill>
        <p:spPr>
          <a:xfrm rot="10800000">
            <a:off x="4943873" y="-1"/>
            <a:ext cx="7248127" cy="4077071"/>
          </a:xfrm>
          <a:prstGeom prst="rect">
            <a:avLst/>
          </a:prstGeom>
        </p:spPr>
      </p:pic>
    </p:spTree>
    <p:extLst>
      <p:ext uri="{BB962C8B-B14F-4D97-AF65-F5344CB8AC3E}">
        <p14:creationId xmlns:p14="http://schemas.microsoft.com/office/powerpoint/2010/main" val="873886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49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4320FE0-8F48-4098-9728-606BD16907AC}"/>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xmlns="" id="{09F521D5-0408-4144-9F8D-82F84E68685C}"/>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xmlns="" id="{93542CAA-3BFF-4041-8F7B-8413D3082085}"/>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5" name="Marcador de pie de página 4">
            <a:extLst>
              <a:ext uri="{FF2B5EF4-FFF2-40B4-BE49-F238E27FC236}">
                <a16:creationId xmlns:a16="http://schemas.microsoft.com/office/drawing/2014/main" xmlns="" id="{953EE532-8184-43A7-9706-8F0B44D9AAD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F22D65F3-D4F4-402A-9B47-83FA23D0852D}"/>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3908071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38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79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286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556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463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514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614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005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47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A1B079-8FC0-4E48-99A5-AD673F19C6F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xmlns="" id="{3EE0AF79-9F26-4DEA-8532-93C15928BE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773A84D2-757D-4858-AB62-069ADF78D535}"/>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5" name="Marcador de pie de página 4">
            <a:extLst>
              <a:ext uri="{FF2B5EF4-FFF2-40B4-BE49-F238E27FC236}">
                <a16:creationId xmlns:a16="http://schemas.microsoft.com/office/drawing/2014/main" xmlns="" id="{47C8F50C-1183-4119-801D-A12940591DE1}"/>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98BF9C7C-8C14-400F-821D-1CFEF9B12EEB}"/>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415956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DA3E0D-68B4-4C84-B93A-74BED986C7A9}"/>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xmlns="" id="{1FBC8F18-4846-48D7-94DD-BA319815F014}"/>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xmlns="" id="{E6698E64-277B-4411-A931-1F3423CBE728}"/>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xmlns="" id="{E02E3254-A743-45B4-9123-D73347A393F3}"/>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6" name="Marcador de pie de página 5">
            <a:extLst>
              <a:ext uri="{FF2B5EF4-FFF2-40B4-BE49-F238E27FC236}">
                <a16:creationId xmlns:a16="http://schemas.microsoft.com/office/drawing/2014/main" xmlns="" id="{E385286D-1EEB-4F1C-AC59-1F3196D1AB31}"/>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xmlns="" id="{4519CE9D-6C4E-4B28-A608-68D83787779A}"/>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253268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04473A-A4FB-41E7-A126-A5D2A308DA2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xmlns="" id="{62AFCE0B-BA43-4749-9491-E83F601C73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DFAAE1A6-23F1-43A1-968B-FF1B2E5C1802}"/>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xmlns="" id="{C108C6D4-F8F9-4587-913B-009134D0F6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F8854E72-4676-43B8-927D-342755AC5167}"/>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xmlns="" id="{0A696701-A3B6-486F-A816-D07E777C9FBC}"/>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8" name="Marcador de pie de página 7">
            <a:extLst>
              <a:ext uri="{FF2B5EF4-FFF2-40B4-BE49-F238E27FC236}">
                <a16:creationId xmlns:a16="http://schemas.microsoft.com/office/drawing/2014/main" xmlns="" id="{E03B2BD8-274D-4635-A51B-055B38C5A64C}"/>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xmlns="" id="{F51EA5A3-DDFD-4483-A0D2-4C5DF850097A}"/>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47944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EEC50F-6A24-484E-9C02-7977AE6424A1}"/>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xmlns="" id="{EE27ED69-F743-431A-9C06-85E304F9340F}"/>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4" name="Marcador de pie de página 3">
            <a:extLst>
              <a:ext uri="{FF2B5EF4-FFF2-40B4-BE49-F238E27FC236}">
                <a16:creationId xmlns:a16="http://schemas.microsoft.com/office/drawing/2014/main" xmlns="" id="{32A8E3D0-2AE4-4387-A20C-7C1DDBD90F3F}"/>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xmlns="" id="{BCF5B0B1-9C7C-4265-BAC2-DD5FB42A2737}"/>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217508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1F32A119-2A1A-4714-AC85-E2FCAFA1D859}"/>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3" name="Marcador de pie de página 2">
            <a:extLst>
              <a:ext uri="{FF2B5EF4-FFF2-40B4-BE49-F238E27FC236}">
                <a16:creationId xmlns:a16="http://schemas.microsoft.com/office/drawing/2014/main" xmlns="" id="{031F97D6-1AD8-4C0E-8143-BA115805E036}"/>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xmlns="" id="{9B3D6946-AA28-4482-B12E-FDD29D0B0348}"/>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285698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64A11D1-FD09-451E-997D-EA5A0971825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xmlns="" id="{4CDB7CAC-A542-4AF3-9BCF-3FBBA3129E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xmlns="" id="{34E3DAE1-A002-4966-8EF5-DE058C132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60F08A05-8DB4-4008-978C-A25B38A8DA77}"/>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6" name="Marcador de pie de página 5">
            <a:extLst>
              <a:ext uri="{FF2B5EF4-FFF2-40B4-BE49-F238E27FC236}">
                <a16:creationId xmlns:a16="http://schemas.microsoft.com/office/drawing/2014/main" xmlns="" id="{999C6D47-6AEF-4C48-8F02-D2C85C506DA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xmlns="" id="{31E38E22-4679-4D14-849D-BEDEC24339E2}"/>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12457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3DEA7E5-5DE0-42C6-90D2-4705696EB2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xmlns="" id="{57EAFC71-7534-4CE0-A510-075A59DF8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xmlns="" id="{997DBD82-45E5-45FA-9D27-CAD95BDF9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A419E9C1-4426-41AE-8D4B-A6498E5E9BB0}"/>
              </a:ext>
            </a:extLst>
          </p:cNvPr>
          <p:cNvSpPr>
            <a:spLocks noGrp="1"/>
          </p:cNvSpPr>
          <p:nvPr>
            <p:ph type="dt" sz="half" idx="10"/>
          </p:nvPr>
        </p:nvSpPr>
        <p:spPr/>
        <p:txBody>
          <a:bodyPr/>
          <a:lstStyle/>
          <a:p>
            <a:fld id="{B20E27C8-169E-4B06-A872-B69CCF0D99A3}" type="datetimeFigureOut">
              <a:rPr lang="es-AR" smtClean="0"/>
              <a:pPr/>
              <a:t>20/4/2025</a:t>
            </a:fld>
            <a:endParaRPr lang="es-AR"/>
          </a:p>
        </p:txBody>
      </p:sp>
      <p:sp>
        <p:nvSpPr>
          <p:cNvPr id="6" name="Marcador de pie de página 5">
            <a:extLst>
              <a:ext uri="{FF2B5EF4-FFF2-40B4-BE49-F238E27FC236}">
                <a16:creationId xmlns:a16="http://schemas.microsoft.com/office/drawing/2014/main" xmlns="" id="{AAE41FDC-DC33-42F4-AA9F-02030E0AD57C}"/>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xmlns="" id="{659621CC-3D36-404E-9FFE-F7675496CB03}"/>
              </a:ext>
            </a:extLst>
          </p:cNvPr>
          <p:cNvSpPr>
            <a:spLocks noGrp="1"/>
          </p:cNvSpPr>
          <p:nvPr>
            <p:ph type="sldNum" sz="quarter" idx="12"/>
          </p:nvPr>
        </p:nvSpPr>
        <p:spPr/>
        <p:txBody>
          <a:bodyPr/>
          <a:lstStyle/>
          <a:p>
            <a:fld id="{8EE071FD-2F67-4133-9206-A7D10E0C9ED5}" type="slidenum">
              <a:rPr lang="es-AR" smtClean="0"/>
              <a:pPr/>
              <a:t>‹Nº›</a:t>
            </a:fld>
            <a:endParaRPr lang="es-AR"/>
          </a:p>
        </p:txBody>
      </p:sp>
    </p:spTree>
    <p:extLst>
      <p:ext uri="{BB962C8B-B14F-4D97-AF65-F5344CB8AC3E}">
        <p14:creationId xmlns:p14="http://schemas.microsoft.com/office/powerpoint/2010/main" val="152286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1077CA42-DCFC-4CBB-BDF1-DEFF20B83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xmlns="" id="{77D4C597-A51F-47D4-A96B-AD96E0158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xmlns="" id="{9F4F4034-1DCD-4C61-BA10-E277E19A7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E27C8-169E-4B06-A872-B69CCF0D99A3}" type="datetimeFigureOut">
              <a:rPr lang="es-AR" smtClean="0"/>
              <a:pPr/>
              <a:t>20/4/2025</a:t>
            </a:fld>
            <a:endParaRPr lang="es-AR"/>
          </a:p>
        </p:txBody>
      </p:sp>
      <p:sp>
        <p:nvSpPr>
          <p:cNvPr id="5" name="Marcador de pie de página 4">
            <a:extLst>
              <a:ext uri="{FF2B5EF4-FFF2-40B4-BE49-F238E27FC236}">
                <a16:creationId xmlns:a16="http://schemas.microsoft.com/office/drawing/2014/main" xmlns="" id="{1DC3DBFC-C325-4A8A-92FE-9D9BBEE2AF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xmlns="" id="{821FBBC0-ABCB-4786-8120-6BBDBA8FB7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071FD-2F67-4133-9206-A7D10E0C9ED5}" type="slidenum">
              <a:rPr lang="es-AR" smtClean="0"/>
              <a:pPr/>
              <a:t>‹Nº›</a:t>
            </a:fld>
            <a:endParaRPr lang="es-AR"/>
          </a:p>
        </p:txBody>
      </p:sp>
    </p:spTree>
    <p:extLst>
      <p:ext uri="{BB962C8B-B14F-4D97-AF65-F5344CB8AC3E}">
        <p14:creationId xmlns:p14="http://schemas.microsoft.com/office/powerpoint/2010/main" val="3163806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hyperlink" Target="https://es.wikipedia.org/wiki/Edward_B._Tylor" TargetMode="Externa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4.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CuadroTexto">
            <a:extLst>
              <a:ext uri="{FF2B5EF4-FFF2-40B4-BE49-F238E27FC236}">
                <a16:creationId xmlns:a16="http://schemas.microsoft.com/office/drawing/2014/main" xmlns="" id="{0E2E654B-5411-44A1-A166-83132DCB158A}"/>
              </a:ext>
            </a:extLst>
          </p:cNvPr>
          <p:cNvSpPr txBox="1"/>
          <p:nvPr/>
        </p:nvSpPr>
        <p:spPr>
          <a:xfrm>
            <a:off x="1142375" y="2550148"/>
            <a:ext cx="10187189" cy="2079159"/>
          </a:xfrm>
          <a:prstGeom prst="rect">
            <a:avLst/>
          </a:prstGeom>
          <a:noFill/>
        </p:spPr>
        <p:txBody>
          <a:bodyPr wrap="square" rtlCol="0">
            <a:spAutoFit/>
          </a:bodyPr>
          <a:lstStyle/>
          <a:p>
            <a:pPr algn="ctr">
              <a:lnSpc>
                <a:spcPts val="5400"/>
              </a:lnSpc>
            </a:pPr>
            <a:r>
              <a:rPr lang="es-AR" sz="2800" b="1" dirty="0">
                <a:solidFill>
                  <a:schemeClr val="tx2"/>
                </a:solidFill>
                <a:latin typeface="Trebuchet MS" panose="020B0603020202020204" pitchFamily="34" charset="0"/>
                <a:cs typeface="Arial" pitchFamily="34" charset="0"/>
              </a:rPr>
              <a:t>Curso de Calidad y Seguridad de Pacientes</a:t>
            </a:r>
            <a:br>
              <a:rPr lang="es-AR" sz="2800" b="1" dirty="0">
                <a:solidFill>
                  <a:schemeClr val="tx2"/>
                </a:solidFill>
                <a:latin typeface="Trebuchet MS" panose="020B0603020202020204" pitchFamily="34" charset="0"/>
                <a:cs typeface="Arial" pitchFamily="34" charset="0"/>
              </a:rPr>
            </a:br>
            <a:r>
              <a:rPr lang="es-AR" sz="2800" b="1" dirty="0">
                <a:solidFill>
                  <a:schemeClr val="tx2"/>
                </a:solidFill>
                <a:latin typeface="Trebuchet MS" panose="020B0603020202020204" pitchFamily="34" charset="0"/>
                <a:cs typeface="Arial" pitchFamily="34" charset="0"/>
              </a:rPr>
              <a:t>Cultura de seguridad</a:t>
            </a:r>
            <a:br>
              <a:rPr lang="es-AR" sz="2800" b="1" dirty="0">
                <a:solidFill>
                  <a:schemeClr val="tx2"/>
                </a:solidFill>
                <a:latin typeface="Trebuchet MS" panose="020B0603020202020204" pitchFamily="34" charset="0"/>
                <a:cs typeface="Arial" pitchFamily="34" charset="0"/>
              </a:rPr>
            </a:br>
            <a:r>
              <a:rPr lang="es-AR" sz="2800" b="1" dirty="0">
                <a:solidFill>
                  <a:schemeClr val="tx2"/>
                </a:solidFill>
                <a:latin typeface="Trebuchet MS" panose="020B0603020202020204" pitchFamily="34" charset="0"/>
                <a:cs typeface="Arial" pitchFamily="34" charset="0"/>
              </a:rPr>
              <a:t>Sede Belgrano</a:t>
            </a:r>
          </a:p>
        </p:txBody>
      </p:sp>
      <p:pic>
        <p:nvPicPr>
          <p:cNvPr id="6" name="Gráfico 12">
            <a:extLst>
              <a:ext uri="{FF2B5EF4-FFF2-40B4-BE49-F238E27FC236}">
                <a16:creationId xmlns:a16="http://schemas.microsoft.com/office/drawing/2014/main" xmlns="" id="{A99F429E-3A9E-4672-978F-C1CF7E872B23}"/>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299297" y="6034020"/>
            <a:ext cx="3682694" cy="251093"/>
          </a:xfrm>
          <a:prstGeom prst="rect">
            <a:avLst/>
          </a:prstGeom>
        </p:spPr>
      </p:pic>
      <p:pic>
        <p:nvPicPr>
          <p:cNvPr id="7" name="Graphic 12">
            <a:extLst>
              <a:ext uri="{FF2B5EF4-FFF2-40B4-BE49-F238E27FC236}">
                <a16:creationId xmlns:a16="http://schemas.microsoft.com/office/drawing/2014/main" xmlns="" id="{0A010F05-8899-483F-B98D-6BB767C4501E}"/>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5049077" y="823980"/>
            <a:ext cx="5932913" cy="1193603"/>
          </a:xfrm>
          <a:prstGeom prst="rect">
            <a:avLst/>
          </a:prstGeom>
        </p:spPr>
      </p:pic>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0" y="4076700"/>
            <a:ext cx="2800350" cy="2781300"/>
          </a:xfrm>
          <a:prstGeom prst="rect">
            <a:avLst/>
          </a:prstGeom>
        </p:spPr>
      </p:pic>
    </p:spTree>
    <p:extLst>
      <p:ext uri="{BB962C8B-B14F-4D97-AF65-F5344CB8AC3E}">
        <p14:creationId xmlns:p14="http://schemas.microsoft.com/office/powerpoint/2010/main" val="174268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166760" y="1853476"/>
            <a:ext cx="6096000" cy="1200329"/>
          </a:xfrm>
          <a:prstGeom prst="rect">
            <a:avLst/>
          </a:prstGeom>
        </p:spPr>
        <p:txBody>
          <a:bodyPr>
            <a:spAutoFit/>
          </a:bodyPr>
          <a:lstStyle/>
          <a:p>
            <a:pPr algn="ctr">
              <a:spcBef>
                <a:spcPct val="20000"/>
              </a:spcBef>
              <a:buFont typeface="Arial" pitchFamily="34" charset="0"/>
              <a:buNone/>
            </a:pPr>
            <a:r>
              <a:rPr lang="es-ES" altLang="es-ES" dirty="0">
                <a:solidFill>
                  <a:srgbClr val="404040"/>
                </a:solidFill>
                <a:latin typeface="Trebuchet MS" panose="020B0603020202020204" pitchFamily="34" charset="0"/>
              </a:rPr>
              <a:t>“</a:t>
            </a:r>
            <a:r>
              <a:rPr lang="es-ES" dirty="0">
                <a:solidFill>
                  <a:srgbClr val="404040"/>
                </a:solidFill>
                <a:latin typeface="Trebuchet MS" panose="020B0603020202020204" pitchFamily="34" charset="0"/>
              </a:rPr>
              <a:t>...aquel todo complejo que </a:t>
            </a:r>
            <a:r>
              <a:rPr lang="es-ES" b="1" i="1" dirty="0">
                <a:solidFill>
                  <a:srgbClr val="404040"/>
                </a:solidFill>
                <a:latin typeface="Trebuchet MS" panose="020B0603020202020204" pitchFamily="34" charset="0"/>
              </a:rPr>
              <a:t>incluye el conocimiento, las creencias</a:t>
            </a:r>
            <a:r>
              <a:rPr lang="es-ES" dirty="0">
                <a:solidFill>
                  <a:srgbClr val="404040"/>
                </a:solidFill>
                <a:latin typeface="Trebuchet MS" panose="020B0603020202020204" pitchFamily="34" charset="0"/>
              </a:rPr>
              <a:t>, el arte,</a:t>
            </a:r>
            <a:r>
              <a:rPr lang="es-ES" b="1" i="1" dirty="0">
                <a:solidFill>
                  <a:srgbClr val="404040"/>
                </a:solidFill>
                <a:latin typeface="Trebuchet MS" panose="020B0603020202020204" pitchFamily="34" charset="0"/>
              </a:rPr>
              <a:t> la moral</a:t>
            </a:r>
            <a:r>
              <a:rPr lang="es-ES" dirty="0">
                <a:solidFill>
                  <a:srgbClr val="404040"/>
                </a:solidFill>
                <a:latin typeface="Trebuchet MS" panose="020B0603020202020204" pitchFamily="34" charset="0"/>
              </a:rPr>
              <a:t>, el derecho</a:t>
            </a:r>
            <a:r>
              <a:rPr lang="es-ES" b="1" i="1" dirty="0">
                <a:solidFill>
                  <a:srgbClr val="404040"/>
                </a:solidFill>
                <a:latin typeface="Trebuchet MS" panose="020B0603020202020204" pitchFamily="34" charset="0"/>
              </a:rPr>
              <a:t>, las costumbres</a:t>
            </a:r>
            <a:r>
              <a:rPr lang="es-ES" dirty="0">
                <a:solidFill>
                  <a:srgbClr val="404040"/>
                </a:solidFill>
                <a:latin typeface="Trebuchet MS" panose="020B0603020202020204" pitchFamily="34" charset="0"/>
              </a:rPr>
              <a:t>, y cualesquiera </a:t>
            </a:r>
            <a:r>
              <a:rPr lang="es-ES" b="1" i="1" dirty="0">
                <a:solidFill>
                  <a:srgbClr val="404040"/>
                </a:solidFill>
                <a:latin typeface="Trebuchet MS" panose="020B0603020202020204" pitchFamily="34" charset="0"/>
              </a:rPr>
              <a:t>otros hábitos y capacidades adquiridos </a:t>
            </a:r>
            <a:r>
              <a:rPr lang="es-ES" dirty="0">
                <a:solidFill>
                  <a:srgbClr val="404040"/>
                </a:solidFill>
                <a:latin typeface="Trebuchet MS" panose="020B0603020202020204" pitchFamily="34" charset="0"/>
              </a:rPr>
              <a:t>por el hombre.</a:t>
            </a:r>
            <a:r>
              <a:rPr lang="es-ES" altLang="es-ES" dirty="0">
                <a:solidFill>
                  <a:srgbClr val="404040"/>
                </a:solidFill>
                <a:latin typeface="Trebuchet MS" panose="020B0603020202020204" pitchFamily="34" charset="0"/>
              </a:rPr>
              <a:t>”</a:t>
            </a:r>
            <a:endParaRPr lang="es-ES" dirty="0">
              <a:solidFill>
                <a:srgbClr val="404040"/>
              </a:solidFill>
              <a:latin typeface="Trebuchet MS" panose="020B0603020202020204" pitchFamily="34" charset="0"/>
            </a:endParaRPr>
          </a:p>
        </p:txBody>
      </p:sp>
      <p:sp>
        <p:nvSpPr>
          <p:cNvPr id="8" name="CuadroTexto 8"/>
          <p:cNvSpPr txBox="1">
            <a:spLocks noChangeArrowheads="1"/>
          </p:cNvSpPr>
          <p:nvPr/>
        </p:nvSpPr>
        <p:spPr bwMode="auto">
          <a:xfrm>
            <a:off x="8649404" y="3053805"/>
            <a:ext cx="3496150" cy="307777"/>
          </a:xfrm>
          <a:prstGeom prst="rect">
            <a:avLst/>
          </a:prstGeom>
          <a:noFill/>
          <a:ln w="9525">
            <a:noFill/>
            <a:miter lim="800000"/>
            <a:headEnd/>
            <a:tailEnd/>
          </a:ln>
        </p:spPr>
        <p:txBody>
          <a:bodyPr wrap="none">
            <a:spAutoFit/>
          </a:bodyPr>
          <a:lstStyle/>
          <a:p>
            <a:r>
              <a:rPr lang="es-ES" sz="1400" dirty="0">
                <a:latin typeface="Trebuchet MS" panose="020B0603020202020204" pitchFamily="34" charset="0"/>
                <a:hlinkClick r:id="rId2"/>
              </a:rPr>
              <a:t>Edward B. </a:t>
            </a:r>
            <a:r>
              <a:rPr lang="es-ES" sz="1400" dirty="0" err="1">
                <a:latin typeface="Trebuchet MS" panose="020B0603020202020204" pitchFamily="34" charset="0"/>
                <a:hlinkClick r:id="rId2"/>
              </a:rPr>
              <a:t>Tylor</a:t>
            </a:r>
            <a:r>
              <a:rPr lang="es-ES" sz="1400" dirty="0">
                <a:latin typeface="Trebuchet MS" panose="020B0603020202020204" pitchFamily="34" charset="0"/>
              </a:rPr>
              <a:t> (</a:t>
            </a:r>
            <a:r>
              <a:rPr lang="es-ES" sz="1400" dirty="0" err="1">
                <a:latin typeface="Trebuchet MS" panose="020B0603020202020204" pitchFamily="34" charset="0"/>
              </a:rPr>
              <a:t>Primitive</a:t>
            </a:r>
            <a:r>
              <a:rPr lang="es-ES" sz="1400" dirty="0">
                <a:latin typeface="Trebuchet MS" panose="020B0603020202020204" pitchFamily="34" charset="0"/>
              </a:rPr>
              <a:t> </a:t>
            </a:r>
            <a:r>
              <a:rPr lang="es-ES" sz="1400" dirty="0" err="1">
                <a:latin typeface="Trebuchet MS" panose="020B0603020202020204" pitchFamily="34" charset="0"/>
              </a:rPr>
              <a:t>Culture</a:t>
            </a:r>
            <a:r>
              <a:rPr lang="es-ES" sz="1400" dirty="0">
                <a:latin typeface="Trebuchet MS" panose="020B0603020202020204" pitchFamily="34" charset="0"/>
              </a:rPr>
              <a:t>, 1871)</a:t>
            </a:r>
          </a:p>
        </p:txBody>
      </p:sp>
      <p:sp>
        <p:nvSpPr>
          <p:cNvPr id="5" name="Rectángulo 4"/>
          <p:cNvSpPr/>
          <p:nvPr/>
        </p:nvSpPr>
        <p:spPr>
          <a:xfrm>
            <a:off x="594360" y="426720"/>
            <a:ext cx="4114800" cy="73152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dirty="0">
                <a:solidFill>
                  <a:schemeClr val="tx1"/>
                </a:solidFill>
                <a:latin typeface="Trebuchet MS" panose="020B0603020202020204" pitchFamily="34" charset="0"/>
              </a:rPr>
              <a:t>¿Que entendemos por cultura?</a:t>
            </a:r>
          </a:p>
        </p:txBody>
      </p:sp>
      <p:sp>
        <p:nvSpPr>
          <p:cNvPr id="9" name="Rectángulo 8"/>
          <p:cNvSpPr/>
          <p:nvPr/>
        </p:nvSpPr>
        <p:spPr>
          <a:xfrm>
            <a:off x="594360" y="3901440"/>
            <a:ext cx="4114800" cy="73152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dirty="0">
                <a:solidFill>
                  <a:schemeClr val="tx1"/>
                </a:solidFill>
                <a:latin typeface="Trebuchet MS" panose="020B0603020202020204" pitchFamily="34" charset="0"/>
              </a:rPr>
              <a:t>Cultura de Seguridad en Salud</a:t>
            </a:r>
          </a:p>
        </p:txBody>
      </p:sp>
      <p:sp>
        <p:nvSpPr>
          <p:cNvPr id="10" name="Rectángulo 9"/>
          <p:cNvSpPr/>
          <p:nvPr/>
        </p:nvSpPr>
        <p:spPr>
          <a:xfrm>
            <a:off x="807720" y="5090160"/>
            <a:ext cx="10485120" cy="1463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rPr>
              <a:t>“El producto de valores, actitudes, competencias y patrones de conducta individuales y grupales que determinan el compromiso con la adecuada ejecución de los programas de seguridad de la organización”</a:t>
            </a:r>
          </a:p>
        </p:txBody>
      </p:sp>
    </p:spTree>
    <p:extLst>
      <p:ext uri="{BB962C8B-B14F-4D97-AF65-F5344CB8AC3E}">
        <p14:creationId xmlns:p14="http://schemas.microsoft.com/office/powerpoint/2010/main" val="2736522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280219" y="404814"/>
            <a:ext cx="11592233" cy="6264275"/>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AR" b="1" dirty="0">
                <a:solidFill>
                  <a:schemeClr val="tx1"/>
                </a:solidFill>
                <a:latin typeface="Trebuchet MS" pitchFamily="34" charset="0"/>
              </a:rPr>
              <a:t> </a:t>
            </a:r>
            <a:endParaRPr lang="es-AR" dirty="0">
              <a:solidFill>
                <a:schemeClr val="tx1"/>
              </a:solidFill>
              <a:latin typeface="Trebuchet MS" pitchFamily="34" charset="0"/>
            </a:endParaRPr>
          </a:p>
          <a:p>
            <a:pPr>
              <a:defRPr/>
            </a:pPr>
            <a:endParaRPr lang="es-AR" sz="2000" dirty="0">
              <a:solidFill>
                <a:schemeClr val="tx1"/>
              </a:solidFill>
              <a:latin typeface="Trebuchet MS" pitchFamily="34" charset="0"/>
              <a:cs typeface="Times New Roman" panose="02020603050405020304" pitchFamily="18" charset="0"/>
            </a:endParaRPr>
          </a:p>
          <a:p>
            <a:pPr>
              <a:defRPr/>
            </a:pPr>
            <a:r>
              <a:rPr lang="es-AR" sz="2000" dirty="0">
                <a:solidFill>
                  <a:schemeClr val="tx1"/>
                </a:solidFill>
                <a:latin typeface="Trebuchet MS" pitchFamily="34" charset="0"/>
                <a:cs typeface="Times New Roman" panose="02020603050405020304" pitchFamily="18" charset="0"/>
              </a:rPr>
              <a:t>En el momento de ser admitido como miembro de la profesión médica, </a:t>
            </a:r>
            <a:r>
              <a:rPr lang="es-AR" sz="2000" b="1" dirty="0">
                <a:solidFill>
                  <a:schemeClr val="tx1"/>
                </a:solidFill>
                <a:latin typeface="Trebuchet MS" pitchFamily="34" charset="0"/>
                <a:cs typeface="Times New Roman" panose="02020603050405020304" pitchFamily="18" charset="0"/>
              </a:rPr>
              <a:t>juro comprometerme</a:t>
            </a:r>
            <a:r>
              <a:rPr lang="es-AR" sz="2000" dirty="0">
                <a:solidFill>
                  <a:schemeClr val="tx1"/>
                </a:solidFill>
                <a:latin typeface="Trebuchet MS" pitchFamily="34" charset="0"/>
                <a:cs typeface="Times New Roman" panose="02020603050405020304" pitchFamily="18" charset="0"/>
              </a:rPr>
              <a:t> a:</a:t>
            </a:r>
            <a:br>
              <a:rPr lang="es-AR" sz="2000" dirty="0">
                <a:solidFill>
                  <a:schemeClr val="tx1"/>
                </a:solidFill>
                <a:latin typeface="Trebuchet MS" pitchFamily="34" charset="0"/>
                <a:cs typeface="Times New Roman" panose="02020603050405020304" pitchFamily="18" charset="0"/>
              </a:rPr>
            </a:br>
            <a:endParaRPr lang="es-AR" sz="2000" dirty="0">
              <a:solidFill>
                <a:schemeClr val="tx1"/>
              </a:solidFill>
              <a:latin typeface="Trebuchet MS" pitchFamily="34" charset="0"/>
              <a:cs typeface="Times New Roman" panose="02020603050405020304" pitchFamily="18" charset="0"/>
            </a:endParaRPr>
          </a:p>
          <a:p>
            <a:pPr>
              <a:defRPr/>
            </a:pPr>
            <a:r>
              <a:rPr lang="es-AR" sz="2000" dirty="0">
                <a:solidFill>
                  <a:schemeClr val="tx1"/>
                </a:solidFill>
                <a:latin typeface="Trebuchet MS" pitchFamily="34" charset="0"/>
                <a:cs typeface="Times New Roman" panose="02020603050405020304" pitchFamily="18" charset="0"/>
              </a:rPr>
              <a:t>Consagrar mi vida al servicio de la</a:t>
            </a:r>
            <a:r>
              <a:rPr lang="es-AR" dirty="0">
                <a:solidFill>
                  <a:schemeClr val="tx1"/>
                </a:solidFill>
                <a:latin typeface="Trebuchet MS" pitchFamily="34" charset="0"/>
              </a:rPr>
              <a:t> </a:t>
            </a:r>
            <a:r>
              <a:rPr lang="es-AR" sz="2000" dirty="0">
                <a:solidFill>
                  <a:schemeClr val="tx1"/>
                </a:solidFill>
                <a:latin typeface="Trebuchet MS" pitchFamily="34" charset="0"/>
                <a:cs typeface="Times New Roman" panose="02020603050405020304" pitchFamily="18" charset="0"/>
              </a:rPr>
              <a:t>humanidad.</a:t>
            </a:r>
          </a:p>
          <a:p>
            <a:pPr>
              <a:defRPr/>
            </a:pPr>
            <a:r>
              <a:rPr lang="es-AR" sz="2000" dirty="0">
                <a:solidFill>
                  <a:schemeClr val="tx1"/>
                </a:solidFill>
                <a:latin typeface="Trebuchet MS" pitchFamily="34" charset="0"/>
                <a:cs typeface="Times New Roman" panose="02020603050405020304" pitchFamily="18" charset="0"/>
              </a:rPr>
              <a:t>Brindar a mis maestros el respeto y la</a:t>
            </a:r>
            <a:r>
              <a:rPr lang="es-AR" dirty="0">
                <a:solidFill>
                  <a:schemeClr val="tx1"/>
                </a:solidFill>
                <a:latin typeface="Trebuchet MS" pitchFamily="34" charset="0"/>
              </a:rPr>
              <a:t> </a:t>
            </a:r>
            <a:r>
              <a:rPr lang="es-AR" sz="2000" dirty="0">
                <a:solidFill>
                  <a:schemeClr val="tx1"/>
                </a:solidFill>
                <a:latin typeface="Trebuchet MS" pitchFamily="34" charset="0"/>
                <a:cs typeface="Times New Roman" panose="02020603050405020304" pitchFamily="18" charset="0"/>
              </a:rPr>
              <a:t>gratitud de los que son merecedores.</a:t>
            </a:r>
          </a:p>
          <a:p>
            <a:pPr>
              <a:defRPr/>
            </a:pPr>
            <a:r>
              <a:rPr lang="es-AR" sz="2000" dirty="0">
                <a:solidFill>
                  <a:schemeClr val="tx1"/>
                </a:solidFill>
                <a:latin typeface="Trebuchet MS" pitchFamily="34" charset="0"/>
                <a:cs typeface="Times New Roman" panose="02020603050405020304" pitchFamily="18" charset="0"/>
              </a:rPr>
              <a:t>Practicar mi profesión con conciencia y dignidad.</a:t>
            </a:r>
          </a:p>
          <a:p>
            <a:pPr>
              <a:defRPr/>
            </a:pPr>
            <a:r>
              <a:rPr lang="es-AR" sz="2000" dirty="0">
                <a:solidFill>
                  <a:schemeClr val="tx1"/>
                </a:solidFill>
                <a:latin typeface="Trebuchet MS" pitchFamily="34" charset="0"/>
                <a:cs typeface="Times New Roman" panose="02020603050405020304" pitchFamily="18" charset="0"/>
              </a:rPr>
              <a:t>Hacer de la salud de mis pacientes la primera de mis preocupaciones.</a:t>
            </a:r>
          </a:p>
          <a:p>
            <a:pPr>
              <a:defRPr/>
            </a:pPr>
            <a:r>
              <a:rPr lang="es-AR" sz="2000" dirty="0">
                <a:solidFill>
                  <a:schemeClr val="tx1"/>
                </a:solidFill>
                <a:latin typeface="Trebuchet MS" pitchFamily="34" charset="0"/>
                <a:cs typeface="Times New Roman" panose="02020603050405020304" pitchFamily="18" charset="0"/>
              </a:rPr>
              <a:t>Respetar los secretos que me hayan sido confiados, aun después de la muerte del paciente.</a:t>
            </a:r>
          </a:p>
          <a:p>
            <a:pPr>
              <a:defRPr/>
            </a:pPr>
            <a:r>
              <a:rPr lang="es-AR" sz="2000" dirty="0">
                <a:solidFill>
                  <a:schemeClr val="tx1"/>
                </a:solidFill>
                <a:latin typeface="Trebuchet MS" pitchFamily="34" charset="0"/>
                <a:cs typeface="Times New Roman" panose="02020603050405020304" pitchFamily="18" charset="0"/>
              </a:rPr>
              <a:t>Mantener por todos los medios a mi alcance el honor y las nobles tradiciones de la profesión médica.</a:t>
            </a:r>
          </a:p>
          <a:p>
            <a:pPr>
              <a:defRPr/>
            </a:pPr>
            <a:r>
              <a:rPr lang="es-AR" sz="2000" dirty="0">
                <a:solidFill>
                  <a:schemeClr val="tx1"/>
                </a:solidFill>
                <a:latin typeface="Trebuchet MS" pitchFamily="34" charset="0"/>
                <a:cs typeface="Times New Roman" panose="02020603050405020304" pitchFamily="18" charset="0"/>
              </a:rPr>
              <a:t>Considerar a mis colegas como hermanos.</a:t>
            </a:r>
          </a:p>
          <a:p>
            <a:pPr>
              <a:defRPr/>
            </a:pPr>
            <a:r>
              <a:rPr lang="es-AR" sz="2000" dirty="0">
                <a:solidFill>
                  <a:schemeClr val="tx1"/>
                </a:solidFill>
                <a:latin typeface="Trebuchet MS" pitchFamily="34" charset="0"/>
                <a:cs typeface="Times New Roman" panose="02020603050405020304" pitchFamily="18" charset="0"/>
              </a:rPr>
              <a:t>No permitir que, entre mi deber y mi paciente, se interpongan consideraciones de religión, de nacionalidad, de raza, de partido o de clase social.</a:t>
            </a:r>
          </a:p>
          <a:p>
            <a:pPr>
              <a:defRPr/>
            </a:pPr>
            <a:r>
              <a:rPr lang="es-AR" sz="2000" dirty="0">
                <a:solidFill>
                  <a:schemeClr val="tx1"/>
                </a:solidFill>
                <a:latin typeface="Trebuchet MS" pitchFamily="34" charset="0"/>
                <a:cs typeface="Times New Roman" panose="02020603050405020304" pitchFamily="18" charset="0"/>
              </a:rPr>
              <a:t>Mantener aún bajo amenazas, absoluto respeto por la vida humana desde su concepción, y no utilizar mis conocimientos médicos contra las leyes de la humanidad.</a:t>
            </a:r>
          </a:p>
          <a:p>
            <a:pPr>
              <a:defRPr/>
            </a:pPr>
            <a:r>
              <a:rPr lang="es-AR" sz="2000" dirty="0">
                <a:solidFill>
                  <a:schemeClr val="tx1"/>
                </a:solidFill>
                <a:latin typeface="Trebuchet MS" pitchFamily="34" charset="0"/>
                <a:cs typeface="Times New Roman" panose="02020603050405020304" pitchFamily="18" charset="0"/>
              </a:rPr>
              <a:t>He prestado este juramento solemnemente, con libertad y por mi honor.</a:t>
            </a:r>
          </a:p>
        </p:txBody>
      </p:sp>
      <p:sp>
        <p:nvSpPr>
          <p:cNvPr id="3" name="Rectángulo redondeado 2"/>
          <p:cNvSpPr/>
          <p:nvPr/>
        </p:nvSpPr>
        <p:spPr>
          <a:xfrm>
            <a:off x="6624996" y="294970"/>
            <a:ext cx="5114719" cy="836613"/>
          </a:xfrm>
          <a:prstGeom prst="roundRect">
            <a:avLst/>
          </a:prstGeom>
          <a:solidFill>
            <a:schemeClr val="bg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AR" sz="2000" b="1" dirty="0">
                <a:solidFill>
                  <a:schemeClr val="tx1"/>
                </a:solidFill>
                <a:latin typeface="Trebuchet MS" pitchFamily="34" charset="0"/>
                <a:cs typeface="Times New Roman" panose="02020603050405020304" pitchFamily="18" charset="0"/>
              </a:rPr>
              <a:t>Declaración de Ginebra, versión 1983</a:t>
            </a:r>
            <a:br>
              <a:rPr lang="es-AR" sz="2000" b="1" dirty="0">
                <a:solidFill>
                  <a:schemeClr val="tx1"/>
                </a:solidFill>
                <a:latin typeface="Trebuchet MS" pitchFamily="34" charset="0"/>
                <a:cs typeface="Times New Roman" panose="02020603050405020304" pitchFamily="18" charset="0"/>
              </a:rPr>
            </a:br>
            <a:r>
              <a:rPr lang="es-AR" sz="2000" b="1" dirty="0">
                <a:solidFill>
                  <a:schemeClr val="tx1"/>
                </a:solidFill>
                <a:latin typeface="Trebuchet MS" pitchFamily="34" charset="0"/>
                <a:cs typeface="Times New Roman" panose="02020603050405020304" pitchFamily="18" charset="0"/>
              </a:rPr>
              <a:t>Asociación Médica Mundial.</a:t>
            </a:r>
          </a:p>
        </p:txBody>
      </p:sp>
      <p:sp>
        <p:nvSpPr>
          <p:cNvPr id="4" name="Rectángulo redondeado 3"/>
          <p:cNvSpPr/>
          <p:nvPr/>
        </p:nvSpPr>
        <p:spPr>
          <a:xfrm>
            <a:off x="875686" y="221226"/>
            <a:ext cx="4464050" cy="765175"/>
          </a:xfrm>
          <a:prstGeom prst="round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AR" sz="2400" b="1" dirty="0">
                <a:latin typeface="Times New Roman" panose="02020603050405020304" pitchFamily="18" charset="0"/>
                <a:cs typeface="Times New Roman" panose="02020603050405020304" pitchFamily="18" charset="0"/>
              </a:rPr>
              <a:t>Juramento </a:t>
            </a:r>
            <a:r>
              <a:rPr lang="es-AR" sz="2400" b="1" dirty="0">
                <a:solidFill>
                  <a:schemeClr val="tx1"/>
                </a:solidFill>
                <a:latin typeface="Trebuchet MS" pitchFamily="34" charset="0"/>
                <a:cs typeface="Times New Roman" panose="02020603050405020304" pitchFamily="18" charset="0"/>
              </a:rPr>
              <a:t>Médico</a:t>
            </a:r>
          </a:p>
        </p:txBody>
      </p:sp>
    </p:spTree>
    <p:extLst>
      <p:ext uri="{BB962C8B-B14F-4D97-AF65-F5344CB8AC3E}">
        <p14:creationId xmlns:p14="http://schemas.microsoft.com/office/powerpoint/2010/main" val="29371195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1667508" y="1163372"/>
            <a:ext cx="8856984" cy="5328592"/>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FF0000"/>
              </a:buClr>
              <a:buFont typeface="Wingdings" pitchFamily="2" charset="2"/>
              <a:buChar char="v"/>
              <a:defRPr/>
            </a:pPr>
            <a:r>
              <a:rPr lang="es-AR" sz="2400" b="1" dirty="0">
                <a:solidFill>
                  <a:schemeClr val="tx2"/>
                </a:solidFill>
                <a:latin typeface="Trebuchet MS" pitchFamily="34" charset="0"/>
              </a:rPr>
              <a:t> </a:t>
            </a:r>
            <a:r>
              <a:rPr lang="es-AR" sz="2400" b="1" dirty="0">
                <a:solidFill>
                  <a:schemeClr val="tx1"/>
                </a:solidFill>
                <a:latin typeface="Trebuchet MS" pitchFamily="34" charset="0"/>
              </a:rPr>
              <a:t>Beneficioso</a:t>
            </a:r>
            <a:br>
              <a:rPr lang="es-AR" sz="2400" b="1" dirty="0">
                <a:solidFill>
                  <a:schemeClr val="tx1"/>
                </a:solidFill>
                <a:latin typeface="Trebuchet MS" pitchFamily="34" charset="0"/>
              </a:rPr>
            </a:br>
            <a:endParaRPr lang="es-AR" sz="2400" b="1" dirty="0">
              <a:solidFill>
                <a:schemeClr val="tx1"/>
              </a:solidFill>
              <a:latin typeface="Trebuchet MS" pitchFamily="34" charset="0"/>
            </a:endParaRPr>
          </a:p>
          <a:p>
            <a:pPr algn="ctr">
              <a:buClr>
                <a:srgbClr val="FF0000"/>
              </a:buClr>
              <a:buFont typeface="Wingdings" pitchFamily="2" charset="2"/>
              <a:buChar char="v"/>
              <a:defRPr/>
            </a:pPr>
            <a:r>
              <a:rPr lang="es-AR" sz="2400" b="1" dirty="0">
                <a:solidFill>
                  <a:schemeClr val="tx1"/>
                </a:solidFill>
                <a:latin typeface="Trebuchet MS" pitchFamily="34" charset="0"/>
              </a:rPr>
              <a:t> Necesario</a:t>
            </a:r>
            <a:br>
              <a:rPr lang="es-AR" sz="2400" b="1" dirty="0">
                <a:solidFill>
                  <a:schemeClr val="tx1"/>
                </a:solidFill>
                <a:latin typeface="Trebuchet MS" pitchFamily="34" charset="0"/>
              </a:rPr>
            </a:br>
            <a:endParaRPr lang="es-AR" sz="2400" b="1" dirty="0">
              <a:solidFill>
                <a:schemeClr val="tx1"/>
              </a:solidFill>
              <a:latin typeface="Trebuchet MS" pitchFamily="34" charset="0"/>
            </a:endParaRPr>
          </a:p>
          <a:p>
            <a:pPr algn="ctr">
              <a:buClr>
                <a:srgbClr val="FF0000"/>
              </a:buClr>
              <a:buFont typeface="Wingdings" pitchFamily="2" charset="2"/>
              <a:buChar char="v"/>
              <a:defRPr/>
            </a:pPr>
            <a:r>
              <a:rPr lang="es-AR" sz="2400" b="1" dirty="0">
                <a:solidFill>
                  <a:schemeClr val="tx1"/>
                </a:solidFill>
                <a:latin typeface="Trebuchet MS" pitchFamily="34" charset="0"/>
              </a:rPr>
              <a:t> Consentido</a:t>
            </a:r>
            <a:br>
              <a:rPr lang="es-AR" sz="2400" b="1" dirty="0">
                <a:solidFill>
                  <a:schemeClr val="tx1"/>
                </a:solidFill>
                <a:latin typeface="Trebuchet MS" pitchFamily="34" charset="0"/>
              </a:rPr>
            </a:br>
            <a:endParaRPr lang="es-AR" sz="2400" b="1" dirty="0">
              <a:solidFill>
                <a:schemeClr val="tx1"/>
              </a:solidFill>
              <a:latin typeface="Trebuchet MS" pitchFamily="34" charset="0"/>
            </a:endParaRPr>
          </a:p>
          <a:p>
            <a:pPr algn="ctr">
              <a:buClr>
                <a:srgbClr val="FF0000"/>
              </a:buClr>
              <a:buFont typeface="Wingdings" pitchFamily="2" charset="2"/>
              <a:buChar char="v"/>
              <a:defRPr/>
            </a:pPr>
            <a:r>
              <a:rPr lang="es-AR" sz="2400" b="1" dirty="0">
                <a:solidFill>
                  <a:schemeClr val="tx1"/>
                </a:solidFill>
                <a:latin typeface="Trebuchet MS" pitchFamily="34" charset="0"/>
              </a:rPr>
              <a:t> Seguro</a:t>
            </a:r>
            <a:br>
              <a:rPr lang="es-AR" sz="2400" b="1" dirty="0">
                <a:solidFill>
                  <a:schemeClr val="tx1"/>
                </a:solidFill>
                <a:latin typeface="Trebuchet MS" pitchFamily="34" charset="0"/>
              </a:rPr>
            </a:br>
            <a:endParaRPr lang="es-AR" sz="2400" b="1" dirty="0">
              <a:solidFill>
                <a:schemeClr val="tx1"/>
              </a:solidFill>
              <a:latin typeface="Trebuchet MS" pitchFamily="34" charset="0"/>
            </a:endParaRPr>
          </a:p>
          <a:p>
            <a:pPr algn="ctr">
              <a:buClr>
                <a:srgbClr val="FF0000"/>
              </a:buClr>
              <a:buFont typeface="Wingdings" pitchFamily="2" charset="2"/>
              <a:buChar char="v"/>
              <a:defRPr/>
            </a:pPr>
            <a:r>
              <a:rPr lang="es-AR" sz="2400" b="1" dirty="0">
                <a:solidFill>
                  <a:schemeClr val="tx1"/>
                </a:solidFill>
                <a:latin typeface="Trebuchet MS" pitchFamily="34" charset="0"/>
              </a:rPr>
              <a:t> Justo</a:t>
            </a:r>
            <a:br>
              <a:rPr lang="es-AR" sz="2400" b="1" dirty="0">
                <a:solidFill>
                  <a:schemeClr val="tx1"/>
                </a:solidFill>
                <a:latin typeface="Trebuchet MS" pitchFamily="34" charset="0"/>
              </a:rPr>
            </a:br>
            <a:endParaRPr lang="es-AR" sz="2400" b="1" dirty="0">
              <a:solidFill>
                <a:schemeClr val="tx1"/>
              </a:solidFill>
              <a:latin typeface="Trebuchet MS" pitchFamily="34" charset="0"/>
            </a:endParaRPr>
          </a:p>
          <a:p>
            <a:pPr algn="ctr">
              <a:buClr>
                <a:srgbClr val="FF0000"/>
              </a:buClr>
              <a:buFont typeface="Wingdings" pitchFamily="2" charset="2"/>
              <a:buChar char="v"/>
              <a:defRPr/>
            </a:pPr>
            <a:r>
              <a:rPr lang="es-AR" sz="2400" b="1" dirty="0">
                <a:solidFill>
                  <a:schemeClr val="tx1"/>
                </a:solidFill>
                <a:latin typeface="Trebuchet MS" pitchFamily="34" charset="0"/>
              </a:rPr>
              <a:t> Realizado en un marco de seguridad Hospitalaria</a:t>
            </a:r>
          </a:p>
        </p:txBody>
      </p:sp>
      <p:sp>
        <p:nvSpPr>
          <p:cNvPr id="9" name="8 Rectángulo redondeado"/>
          <p:cNvSpPr/>
          <p:nvPr/>
        </p:nvSpPr>
        <p:spPr>
          <a:xfrm>
            <a:off x="4295800" y="206477"/>
            <a:ext cx="3600400" cy="720080"/>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400" b="1" dirty="0">
                <a:solidFill>
                  <a:schemeClr val="tx1"/>
                </a:solidFill>
                <a:latin typeface="Trebuchet MS" pitchFamily="34" charset="0"/>
                <a:cs typeface="Times New Roman" pitchFamily="18" charset="0"/>
              </a:rPr>
              <a:t>Nuevo acto Médico </a:t>
            </a:r>
            <a:endParaRPr lang="es-ES" sz="2400" b="1" dirty="0">
              <a:solidFill>
                <a:schemeClr val="tx1"/>
              </a:solidFill>
              <a:latin typeface="Trebuchet MS" pitchFamily="34" charset="0"/>
              <a:cs typeface="Times New Roman" pitchFamily="18" charset="0"/>
            </a:endParaRPr>
          </a:p>
        </p:txBody>
      </p:sp>
      <p:sp>
        <p:nvSpPr>
          <p:cNvPr id="22" name="21 Elipse"/>
          <p:cNvSpPr/>
          <p:nvPr/>
        </p:nvSpPr>
        <p:spPr>
          <a:xfrm>
            <a:off x="1741590" y="1907050"/>
            <a:ext cx="1727200" cy="2519363"/>
          </a:xfrm>
          <a:prstGeom prst="ellips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400" b="1" i="1" dirty="0">
                <a:latin typeface="Times New Roman" pitchFamily="18" charset="0"/>
                <a:cs typeface="Times New Roman" pitchFamily="18" charset="0"/>
              </a:rPr>
              <a:t>Calidad</a:t>
            </a:r>
            <a:endParaRPr lang="es-ES" sz="2400" b="1" i="1" dirty="0">
              <a:latin typeface="Times New Roman" pitchFamily="18" charset="0"/>
              <a:cs typeface="Times New Roman" pitchFamily="18" charset="0"/>
            </a:endParaRPr>
          </a:p>
        </p:txBody>
      </p:sp>
      <p:sp>
        <p:nvSpPr>
          <p:cNvPr id="23" name="22 Elipse"/>
          <p:cNvSpPr/>
          <p:nvPr/>
        </p:nvSpPr>
        <p:spPr>
          <a:xfrm>
            <a:off x="8705441" y="2155031"/>
            <a:ext cx="2447925" cy="2519363"/>
          </a:xfrm>
          <a:prstGeom prst="ellipse">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400" b="1" i="1" dirty="0">
                <a:latin typeface="Times New Roman" pitchFamily="18" charset="0"/>
                <a:cs typeface="Times New Roman" pitchFamily="18" charset="0"/>
              </a:rPr>
              <a:t>Procurar</a:t>
            </a:r>
          </a:p>
          <a:p>
            <a:pPr algn="ctr">
              <a:defRPr/>
            </a:pPr>
            <a:r>
              <a:rPr lang="es-AR" sz="2400" b="1" i="1" dirty="0">
                <a:latin typeface="Times New Roman" pitchFamily="18" charset="0"/>
                <a:cs typeface="Times New Roman" pitchFamily="18" charset="0"/>
              </a:rPr>
              <a:t>satisfacción</a:t>
            </a:r>
            <a:endParaRPr lang="es-E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13672623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6816725" y="4365626"/>
            <a:ext cx="1150938" cy="358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10" name="Rectángulo redondeado 9"/>
          <p:cNvSpPr/>
          <p:nvPr/>
        </p:nvSpPr>
        <p:spPr>
          <a:xfrm>
            <a:off x="1199457" y="1081801"/>
            <a:ext cx="9793088" cy="5760640"/>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sz="2400" b="1" dirty="0">
              <a:solidFill>
                <a:schemeClr val="tx2"/>
              </a:solidFill>
              <a:latin typeface="Trebuchet MS" panose="020B0603020202020204" pitchFamily="34" charset="0"/>
            </a:endParaRPr>
          </a:p>
        </p:txBody>
      </p:sp>
      <p:sp>
        <p:nvSpPr>
          <p:cNvPr id="9" name="8 Rectángulo redondeado"/>
          <p:cNvSpPr/>
          <p:nvPr/>
        </p:nvSpPr>
        <p:spPr>
          <a:xfrm>
            <a:off x="2387589" y="195862"/>
            <a:ext cx="7416824" cy="720080"/>
          </a:xfrm>
          <a:prstGeom prst="roundRect">
            <a:avLst/>
          </a:prstGeom>
          <a:noFill/>
          <a:ln w="6350">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400" dirty="0">
                <a:solidFill>
                  <a:schemeClr val="tx1"/>
                </a:solidFill>
                <a:latin typeface="Trebuchet MS" panose="020B0603020202020204" pitchFamily="34" charset="0"/>
                <a:cs typeface="Times New Roman" pitchFamily="18" charset="0"/>
              </a:rPr>
              <a:t>Línea de tiempo de la formación medica</a:t>
            </a:r>
            <a:endParaRPr lang="es-ES" sz="2400" dirty="0">
              <a:solidFill>
                <a:schemeClr val="tx1"/>
              </a:solidFill>
              <a:latin typeface="Trebuchet MS" panose="020B0603020202020204" pitchFamily="34" charset="0"/>
              <a:cs typeface="Times New Roman" pitchFamily="18" charset="0"/>
            </a:endParaRPr>
          </a:p>
        </p:txBody>
      </p:sp>
      <p:sp>
        <p:nvSpPr>
          <p:cNvPr id="13" name="12 Cheurón"/>
          <p:cNvSpPr/>
          <p:nvPr/>
        </p:nvSpPr>
        <p:spPr>
          <a:xfrm>
            <a:off x="1271588" y="4149725"/>
            <a:ext cx="2087562" cy="719138"/>
          </a:xfrm>
          <a:prstGeom prst="chevron">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14" name="13 Cheurón"/>
          <p:cNvSpPr/>
          <p:nvPr/>
        </p:nvSpPr>
        <p:spPr>
          <a:xfrm>
            <a:off x="3216276" y="4149725"/>
            <a:ext cx="2087563" cy="719138"/>
          </a:xfrm>
          <a:prstGeom prst="chevr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15" name="14 Cheurón"/>
          <p:cNvSpPr/>
          <p:nvPr/>
        </p:nvSpPr>
        <p:spPr>
          <a:xfrm>
            <a:off x="5069682" y="4149725"/>
            <a:ext cx="1044575" cy="719138"/>
          </a:xfrm>
          <a:prstGeom prst="chevron">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16" name="15 Cheurón"/>
          <p:cNvSpPr/>
          <p:nvPr/>
        </p:nvSpPr>
        <p:spPr>
          <a:xfrm>
            <a:off x="5880100" y="4149725"/>
            <a:ext cx="4895850" cy="71913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17" name="16 Rectángulo redondeado"/>
          <p:cNvSpPr/>
          <p:nvPr/>
        </p:nvSpPr>
        <p:spPr>
          <a:xfrm>
            <a:off x="1416051" y="2133600"/>
            <a:ext cx="1655763" cy="1295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a:latin typeface="Times New Roman" pitchFamily="18" charset="0"/>
                <a:cs typeface="Times New Roman" pitchFamily="18" charset="0"/>
              </a:rPr>
              <a:t>6 </a:t>
            </a:r>
            <a:r>
              <a:rPr lang="es-AR" sz="2000" b="1" dirty="0">
                <a:latin typeface="Trebuchet MS" panose="020B0603020202020204" pitchFamily="34" charset="0"/>
                <a:cs typeface="Times New Roman" pitchFamily="18" charset="0"/>
              </a:rPr>
              <a:t>años</a:t>
            </a:r>
            <a:r>
              <a:rPr lang="es-AR" sz="2000" b="1" dirty="0">
                <a:latin typeface="Times New Roman" pitchFamily="18" charset="0"/>
                <a:cs typeface="Times New Roman" pitchFamily="18" charset="0"/>
              </a:rPr>
              <a:t> de </a:t>
            </a:r>
          </a:p>
          <a:p>
            <a:pPr algn="ctr">
              <a:defRPr/>
            </a:pPr>
            <a:r>
              <a:rPr lang="es-AR" sz="2000" b="1" dirty="0">
                <a:latin typeface="Times New Roman" pitchFamily="18" charset="0"/>
                <a:cs typeface="Times New Roman" pitchFamily="18" charset="0"/>
              </a:rPr>
              <a:t>Universidad</a:t>
            </a:r>
            <a:endParaRPr lang="es-ES" sz="2000" b="1" dirty="0">
              <a:latin typeface="Times New Roman" pitchFamily="18" charset="0"/>
              <a:cs typeface="Times New Roman" pitchFamily="18" charset="0"/>
            </a:endParaRPr>
          </a:p>
        </p:txBody>
      </p:sp>
      <p:sp>
        <p:nvSpPr>
          <p:cNvPr id="18" name="17 Rectángulo redondeado"/>
          <p:cNvSpPr/>
          <p:nvPr/>
        </p:nvSpPr>
        <p:spPr>
          <a:xfrm>
            <a:off x="3359150" y="2133600"/>
            <a:ext cx="1657350" cy="1295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a:latin typeface="Trebuchet MS" panose="020B0603020202020204" pitchFamily="34" charset="0"/>
                <a:cs typeface="Times New Roman" pitchFamily="18" charset="0"/>
              </a:rPr>
              <a:t>4 años de</a:t>
            </a:r>
            <a:br>
              <a:rPr lang="es-AR" sz="2000" b="1" dirty="0">
                <a:latin typeface="Trebuchet MS" panose="020B0603020202020204" pitchFamily="34" charset="0"/>
                <a:cs typeface="Times New Roman" pitchFamily="18" charset="0"/>
              </a:rPr>
            </a:br>
            <a:r>
              <a:rPr lang="es-AR" sz="2000" b="1" dirty="0">
                <a:latin typeface="Trebuchet MS" panose="020B0603020202020204" pitchFamily="34" charset="0"/>
                <a:cs typeface="Times New Roman" pitchFamily="18" charset="0"/>
              </a:rPr>
              <a:t>residencia</a:t>
            </a:r>
            <a:endParaRPr lang="es-ES" sz="2000" b="1" dirty="0">
              <a:latin typeface="Trebuchet MS" panose="020B0603020202020204" pitchFamily="34" charset="0"/>
              <a:cs typeface="Times New Roman" pitchFamily="18" charset="0"/>
            </a:endParaRPr>
          </a:p>
        </p:txBody>
      </p:sp>
      <p:sp>
        <p:nvSpPr>
          <p:cNvPr id="19" name="18 Rectángulo redondeado"/>
          <p:cNvSpPr/>
          <p:nvPr/>
        </p:nvSpPr>
        <p:spPr>
          <a:xfrm>
            <a:off x="5133690" y="2133600"/>
            <a:ext cx="1404940" cy="1295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a:latin typeface="Times New Roman" pitchFamily="18" charset="0"/>
                <a:cs typeface="Times New Roman" pitchFamily="18" charset="0"/>
              </a:rPr>
              <a:t>1 </a:t>
            </a:r>
            <a:r>
              <a:rPr lang="es-AR" sz="2000" b="1" dirty="0">
                <a:latin typeface="Trebuchet MS" panose="020B0603020202020204" pitchFamily="34" charset="0"/>
                <a:cs typeface="Times New Roman" pitchFamily="18" charset="0"/>
              </a:rPr>
              <a:t>año de </a:t>
            </a:r>
          </a:p>
          <a:p>
            <a:pPr algn="ctr">
              <a:defRPr/>
            </a:pPr>
            <a:r>
              <a:rPr lang="es-AR" sz="2000" b="1" dirty="0">
                <a:latin typeface="Trebuchet MS" panose="020B0603020202020204" pitchFamily="34" charset="0"/>
                <a:cs typeface="Times New Roman" pitchFamily="18" charset="0"/>
              </a:rPr>
              <a:t>jefatura</a:t>
            </a:r>
            <a:endParaRPr lang="es-ES" sz="2000" b="1" dirty="0">
              <a:latin typeface="Trebuchet MS" panose="020B0603020202020204" pitchFamily="34" charset="0"/>
              <a:cs typeface="Times New Roman" pitchFamily="18" charset="0"/>
            </a:endParaRPr>
          </a:p>
        </p:txBody>
      </p:sp>
      <p:sp>
        <p:nvSpPr>
          <p:cNvPr id="20" name="19 Rectángulo redondeado"/>
          <p:cNvSpPr/>
          <p:nvPr/>
        </p:nvSpPr>
        <p:spPr>
          <a:xfrm>
            <a:off x="6672264" y="2133600"/>
            <a:ext cx="3887787" cy="1295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a:latin typeface="Trebuchet MS" panose="020B0603020202020204" pitchFamily="34" charset="0"/>
                <a:cs typeface="Times New Roman" pitchFamily="18" charset="0"/>
              </a:rPr>
              <a:t>Toda la vida estudiando y trabajando</a:t>
            </a:r>
            <a:endParaRPr lang="es-ES" sz="2000" b="1" dirty="0">
              <a:latin typeface="Trebuchet MS" panose="020B0603020202020204" pitchFamily="34" charset="0"/>
              <a:cs typeface="Times New Roman" pitchFamily="18" charset="0"/>
            </a:endParaRPr>
          </a:p>
        </p:txBody>
      </p:sp>
      <p:sp>
        <p:nvSpPr>
          <p:cNvPr id="28" name="27 Rectángulo redondeado"/>
          <p:cNvSpPr/>
          <p:nvPr/>
        </p:nvSpPr>
        <p:spPr>
          <a:xfrm>
            <a:off x="7032625" y="5229226"/>
            <a:ext cx="3600450" cy="1223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a:latin typeface="Trebuchet MS" panose="020B0603020202020204" pitchFamily="34" charset="0"/>
                <a:cs typeface="Times New Roman" pitchFamily="18" charset="0"/>
              </a:rPr>
              <a:t>Las especialidades se recertifican cada 5 años</a:t>
            </a:r>
            <a:endParaRPr lang="es-ES" sz="2000" b="1" dirty="0">
              <a:latin typeface="Trebuchet MS" panose="020B0603020202020204" pitchFamily="34" charset="0"/>
              <a:cs typeface="Times New Roman" pitchFamily="18" charset="0"/>
            </a:endParaRPr>
          </a:p>
        </p:txBody>
      </p:sp>
    </p:spTree>
    <p:extLst>
      <p:ext uri="{BB962C8B-B14F-4D97-AF65-F5344CB8AC3E}">
        <p14:creationId xmlns:p14="http://schemas.microsoft.com/office/powerpoint/2010/main" val="16364940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709683" y="1340768"/>
            <a:ext cx="10795379" cy="4536504"/>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AR" sz="2400" b="1" dirty="0">
                <a:solidFill>
                  <a:schemeClr val="tx1"/>
                </a:solidFill>
                <a:latin typeface="Trebuchet MS" panose="020B0603020202020204" pitchFamily="34" charset="0"/>
              </a:rPr>
              <a:t>Responsabilidad:</a:t>
            </a:r>
          </a:p>
          <a:p>
            <a:pPr>
              <a:defRPr/>
            </a:pPr>
            <a:endParaRPr lang="es-AR" sz="2400" b="1" dirty="0">
              <a:solidFill>
                <a:schemeClr val="tx1"/>
              </a:solidFill>
              <a:latin typeface="Trebuchet MS" panose="020B0603020202020204" pitchFamily="34" charset="0"/>
            </a:endParaRPr>
          </a:p>
          <a:p>
            <a:pPr>
              <a:defRPr/>
            </a:pPr>
            <a:r>
              <a:rPr lang="es-AR" sz="2400" b="1" dirty="0">
                <a:solidFill>
                  <a:schemeClr val="tx1"/>
                </a:solidFill>
                <a:latin typeface="Trebuchet MS" panose="020B0603020202020204" pitchFamily="34" charset="0"/>
              </a:rPr>
              <a:t>                    1- Del acto Médico</a:t>
            </a:r>
            <a:br>
              <a:rPr lang="es-AR" sz="2400" b="1" dirty="0">
                <a:solidFill>
                  <a:schemeClr val="tx1"/>
                </a:solidFill>
                <a:latin typeface="Trebuchet MS" panose="020B0603020202020204" pitchFamily="34" charset="0"/>
              </a:rPr>
            </a:br>
            <a:endParaRPr lang="es-AR" sz="2400" b="1" dirty="0">
              <a:solidFill>
                <a:schemeClr val="tx1"/>
              </a:solidFill>
              <a:latin typeface="Trebuchet MS" panose="020B0603020202020204" pitchFamily="34" charset="0"/>
            </a:endParaRPr>
          </a:p>
          <a:p>
            <a:pPr>
              <a:defRPr/>
            </a:pPr>
            <a:r>
              <a:rPr lang="es-AR" sz="2400" b="1" dirty="0">
                <a:solidFill>
                  <a:schemeClr val="tx1"/>
                </a:solidFill>
                <a:latin typeface="Trebuchet MS" panose="020B0603020202020204" pitchFamily="34" charset="0"/>
              </a:rPr>
              <a:t>                    2- Formación del Estudiante y del graduado</a:t>
            </a:r>
            <a:br>
              <a:rPr lang="es-AR" sz="2400" b="1" dirty="0">
                <a:solidFill>
                  <a:schemeClr val="tx1"/>
                </a:solidFill>
                <a:latin typeface="Trebuchet MS" panose="020B0603020202020204" pitchFamily="34" charset="0"/>
              </a:rPr>
            </a:br>
            <a:r>
              <a:rPr lang="es-AR" sz="2400" b="1" dirty="0">
                <a:solidFill>
                  <a:schemeClr val="tx1"/>
                </a:solidFill>
                <a:latin typeface="Trebuchet MS" panose="020B0603020202020204" pitchFamily="34" charset="0"/>
              </a:rPr>
              <a:t/>
            </a:r>
            <a:br>
              <a:rPr lang="es-AR" sz="2400" b="1" dirty="0">
                <a:solidFill>
                  <a:schemeClr val="tx1"/>
                </a:solidFill>
                <a:latin typeface="Trebuchet MS" panose="020B0603020202020204" pitchFamily="34" charset="0"/>
              </a:rPr>
            </a:br>
            <a:r>
              <a:rPr lang="es-AR" sz="2400" b="1" dirty="0">
                <a:solidFill>
                  <a:schemeClr val="tx1"/>
                </a:solidFill>
                <a:latin typeface="Trebuchet MS" panose="020B0603020202020204" pitchFamily="34" charset="0"/>
              </a:rPr>
              <a:t>                    3- El de las Iatrogenias, Error, Calidad y Seguridad</a:t>
            </a:r>
            <a:br>
              <a:rPr lang="es-AR" sz="2400" b="1" dirty="0">
                <a:solidFill>
                  <a:schemeClr val="tx1"/>
                </a:solidFill>
                <a:latin typeface="Trebuchet MS" panose="020B0603020202020204" pitchFamily="34" charset="0"/>
              </a:rPr>
            </a:br>
            <a:endParaRPr lang="es-AR" sz="2400" b="1" dirty="0">
              <a:solidFill>
                <a:schemeClr val="tx1"/>
              </a:solidFill>
              <a:latin typeface="Trebuchet MS" panose="020B0603020202020204" pitchFamily="34" charset="0"/>
            </a:endParaRPr>
          </a:p>
          <a:p>
            <a:pPr>
              <a:defRPr/>
            </a:pPr>
            <a:r>
              <a:rPr lang="es-AR" sz="2400" b="1" dirty="0">
                <a:solidFill>
                  <a:schemeClr val="tx1"/>
                </a:solidFill>
                <a:latin typeface="Trebuchet MS" panose="020B0603020202020204" pitchFamily="34" charset="0"/>
              </a:rPr>
              <a:t>                    4- En de la Medicina en equipo</a:t>
            </a:r>
            <a:endParaRPr lang="es-ES" sz="2400" b="1"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10628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491319" y="1628799"/>
            <a:ext cx="11054687" cy="4935773"/>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dirty="0">
                <a:solidFill>
                  <a:schemeClr val="tx1"/>
                </a:solidFill>
                <a:latin typeface="Trebuchet MS" panose="020B0603020202020204" pitchFamily="34" charset="0"/>
                <a:cs typeface="Times New Roman" panose="02020603050405020304" pitchFamily="18" charset="0"/>
              </a:rPr>
              <a:t>Hoy la relación médico-paciente por un expreso de acuerdo de voluntades, mediante el cual el médico queda comprometido, generalmente por una obligación de medios a empeñar todo su conocimiento, destreza y juicio clínico</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Todo parece indicar que debemos erradicar </a:t>
            </a:r>
            <a:r>
              <a:rPr lang="es-AR" sz="2000" i="1" dirty="0">
                <a:solidFill>
                  <a:schemeClr val="tx1"/>
                </a:solidFill>
                <a:latin typeface="Trebuchet MS" panose="020B0603020202020204" pitchFamily="34" charset="0"/>
                <a:cs typeface="Times New Roman" panose="02020603050405020304" pitchFamily="18" charset="0"/>
              </a:rPr>
              <a:t>el paternalismo</a:t>
            </a:r>
            <a:r>
              <a:rPr lang="es-AR" sz="2000" dirty="0">
                <a:solidFill>
                  <a:schemeClr val="tx1"/>
                </a:solidFill>
                <a:latin typeface="Trebuchet MS" panose="020B0603020202020204" pitchFamily="34" charset="0"/>
                <a:cs typeface="Times New Roman" panose="02020603050405020304" pitchFamily="18" charset="0"/>
              </a:rPr>
              <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La profesión médica esta firmemente arraigada a la cultura y la tradición de cada país</a:t>
            </a:r>
            <a:br>
              <a:rPr lang="es-AR" sz="2000" dirty="0">
                <a:solidFill>
                  <a:schemeClr val="tx1"/>
                </a:solidFill>
                <a:latin typeface="Trebuchet MS" panose="020B0603020202020204" pitchFamily="34" charset="0"/>
                <a:cs typeface="Times New Roman" panose="02020603050405020304" pitchFamily="18" charset="0"/>
              </a:rPr>
            </a:br>
            <a:endParaRPr lang="es-AR" sz="2000" dirty="0">
              <a:solidFill>
                <a:schemeClr val="tx1"/>
              </a:solidFill>
              <a:latin typeface="Trebuchet MS" panose="020B0603020202020204" pitchFamily="34" charset="0"/>
              <a:cs typeface="Times New Roman" panose="02020603050405020304" pitchFamily="18" charset="0"/>
            </a:endParaRPr>
          </a:p>
          <a:p>
            <a:pPr algn="ctr">
              <a:defRPr/>
            </a:pPr>
            <a:r>
              <a:rPr lang="es-AR" sz="2000" dirty="0">
                <a:solidFill>
                  <a:srgbClr val="0070C0"/>
                </a:solidFill>
                <a:latin typeface="Trebuchet MS" panose="020B0603020202020204" pitchFamily="34" charset="0"/>
                <a:cs typeface="Times New Roman" panose="02020603050405020304" pitchFamily="18" charset="0"/>
              </a:rPr>
              <a:t>No debe ser una relación regida por el miedo y la desconfianza mutua </a:t>
            </a:r>
            <a:endParaRPr lang="es-AR" sz="2000" i="1" dirty="0">
              <a:solidFill>
                <a:srgbClr val="0070C0"/>
              </a:solidFill>
              <a:latin typeface="Trebuchet MS" panose="020B0603020202020204" pitchFamily="34" charset="0"/>
              <a:cs typeface="Times New Roman" panose="02020603050405020304" pitchFamily="18" charset="0"/>
            </a:endParaRPr>
          </a:p>
        </p:txBody>
      </p:sp>
      <p:pic>
        <p:nvPicPr>
          <p:cNvPr id="54282" name="8 Imagen" descr="Relación-medico-paciente-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0" y="0"/>
            <a:ext cx="26670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3422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586855" y="548680"/>
            <a:ext cx="11218458" cy="5832648"/>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AR" sz="2400" b="1" dirty="0">
              <a:solidFill>
                <a:srgbClr val="FFC000"/>
              </a:solidFill>
              <a:latin typeface="Times New Roman" panose="02020603050405020304" pitchFamily="18" charset="0"/>
              <a:cs typeface="Times New Roman" panose="02020603050405020304" pitchFamily="18" charset="0"/>
            </a:endParaRPr>
          </a:p>
          <a:p>
            <a:pPr>
              <a:defRPr/>
            </a:pPr>
            <a:endParaRPr lang="es-AR" sz="2400" b="1" dirty="0">
              <a:solidFill>
                <a:srgbClr val="FFC000"/>
              </a:solidFill>
              <a:latin typeface="Times New Roman" panose="02020603050405020304" pitchFamily="18" charset="0"/>
              <a:cs typeface="Times New Roman" panose="02020603050405020304" pitchFamily="18" charset="0"/>
            </a:endParaRPr>
          </a:p>
          <a:p>
            <a:pPr>
              <a:defRPr/>
            </a:pPr>
            <a:endParaRPr lang="es-AR" sz="2400" b="1" dirty="0">
              <a:solidFill>
                <a:srgbClr val="FFC000"/>
              </a:solidFill>
              <a:latin typeface="Times New Roman" panose="02020603050405020304" pitchFamily="18" charset="0"/>
              <a:cs typeface="Times New Roman" panose="02020603050405020304" pitchFamily="18" charset="0"/>
            </a:endParaRPr>
          </a:p>
          <a:p>
            <a:pPr>
              <a:defRPr/>
            </a:pPr>
            <a:endParaRPr lang="es-AR" sz="2400" b="1" dirty="0">
              <a:solidFill>
                <a:srgbClr val="FFC000"/>
              </a:solidFill>
              <a:latin typeface="Times New Roman" panose="02020603050405020304" pitchFamily="18" charset="0"/>
              <a:cs typeface="Times New Roman" panose="02020603050405020304" pitchFamily="18" charset="0"/>
            </a:endParaRPr>
          </a:p>
          <a:p>
            <a:pPr>
              <a:defRPr/>
            </a:pPr>
            <a:r>
              <a:rPr lang="es-AR" sz="2400" b="1" dirty="0">
                <a:solidFill>
                  <a:srgbClr val="0070C0"/>
                </a:solidFill>
                <a:latin typeface="Trebuchet MS" panose="020B0603020202020204" pitchFamily="34" charset="0"/>
                <a:cs typeface="Times New Roman" panose="02020603050405020304" pitchFamily="18" charset="0"/>
              </a:rPr>
              <a:t>Profesión médica del nuevo Milenio.</a:t>
            </a:r>
            <a:br>
              <a:rPr lang="es-AR" sz="2400" b="1" dirty="0">
                <a:solidFill>
                  <a:srgbClr val="0070C0"/>
                </a:solidFill>
                <a:latin typeface="Trebuchet MS" panose="020B0603020202020204" pitchFamily="34" charset="0"/>
                <a:cs typeface="Times New Roman" panose="02020603050405020304" pitchFamily="18" charset="0"/>
              </a:rPr>
            </a:br>
            <a:r>
              <a:rPr lang="es-AR" sz="2400" b="1" dirty="0">
                <a:solidFill>
                  <a:srgbClr val="0070C0"/>
                </a:solidFill>
                <a:latin typeface="Trebuchet MS" panose="020B0603020202020204" pitchFamily="34" charset="0"/>
                <a:cs typeface="Times New Roman" panose="02020603050405020304" pitchFamily="18" charset="0"/>
              </a:rPr>
              <a:t> Federación Europeo de Medicina Interna</a:t>
            </a:r>
            <a:br>
              <a:rPr lang="es-AR" sz="2400" b="1" dirty="0">
                <a:solidFill>
                  <a:srgbClr val="0070C0"/>
                </a:solidFill>
                <a:latin typeface="Trebuchet MS" panose="020B0603020202020204" pitchFamily="34" charset="0"/>
                <a:cs typeface="Times New Roman" panose="02020603050405020304" pitchFamily="18" charset="0"/>
              </a:rPr>
            </a:br>
            <a:endParaRPr lang="es-AR" sz="2400" dirty="0">
              <a:solidFill>
                <a:schemeClr val="tx1"/>
              </a:solidFill>
              <a:latin typeface="Trebuchet MS" panose="020B0603020202020204" pitchFamily="34" charset="0"/>
              <a:cs typeface="Times New Roman" panose="02020603050405020304" pitchFamily="18" charset="0"/>
            </a:endParaRPr>
          </a:p>
          <a:p>
            <a:pPr>
              <a:defRPr/>
            </a:pPr>
            <a:r>
              <a:rPr lang="es-AR" sz="2000" dirty="0">
                <a:solidFill>
                  <a:schemeClr val="tx1"/>
                </a:solidFill>
                <a:latin typeface="Trebuchet MS" panose="020B0603020202020204" pitchFamily="34" charset="0"/>
                <a:cs typeface="Times New Roman" panose="02020603050405020304" pitchFamily="18" charset="0"/>
              </a:rPr>
              <a:t>1-Principio de la primacía del bienestar del paciente.</a:t>
            </a:r>
          </a:p>
          <a:p>
            <a:pPr>
              <a:defRPr/>
            </a:pPr>
            <a:r>
              <a:rPr lang="es-AR" sz="2000" dirty="0">
                <a:solidFill>
                  <a:schemeClr val="tx1"/>
                </a:solidFill>
                <a:latin typeface="Trebuchet MS" panose="020B0603020202020204" pitchFamily="34" charset="0"/>
                <a:cs typeface="Times New Roman" panose="02020603050405020304" pitchFamily="18" charset="0"/>
              </a:rPr>
              <a:t>2-Principio de la </a:t>
            </a:r>
            <a:r>
              <a:rPr lang="es-AR" sz="2000" i="1" dirty="0">
                <a:solidFill>
                  <a:schemeClr val="tx1"/>
                </a:solidFill>
                <a:latin typeface="Trebuchet MS" panose="020B0603020202020204" pitchFamily="34" charset="0"/>
                <a:cs typeface="Times New Roman" panose="02020603050405020304" pitchFamily="18" charset="0"/>
              </a:rPr>
              <a:t>autonomía del paciente</a:t>
            </a:r>
          </a:p>
          <a:p>
            <a:pPr>
              <a:defRPr/>
            </a:pPr>
            <a:r>
              <a:rPr lang="es-AR" sz="2000" dirty="0">
                <a:solidFill>
                  <a:schemeClr val="tx1"/>
                </a:solidFill>
                <a:latin typeface="Trebuchet MS" panose="020B0603020202020204" pitchFamily="34" charset="0"/>
                <a:cs typeface="Times New Roman" panose="02020603050405020304" pitchFamily="18" charset="0"/>
              </a:rPr>
              <a:t>3-Principio de la Justicia Social</a:t>
            </a:r>
          </a:p>
          <a:p>
            <a:pPr>
              <a:defRPr/>
            </a:pPr>
            <a:endParaRPr lang="es-AR" sz="2000" dirty="0">
              <a:solidFill>
                <a:schemeClr val="tx1"/>
              </a:solidFill>
              <a:latin typeface="Trebuchet MS" panose="020B0603020202020204" pitchFamily="34" charset="0"/>
              <a:cs typeface="Times New Roman" panose="02020603050405020304" pitchFamily="18" charset="0"/>
            </a:endParaRPr>
          </a:p>
          <a:p>
            <a:pPr>
              <a:defRPr/>
            </a:pPr>
            <a:r>
              <a:rPr lang="es-AR" sz="2000" dirty="0">
                <a:solidFill>
                  <a:schemeClr val="tx1"/>
                </a:solidFill>
                <a:latin typeface="Trebuchet MS" panose="020B0603020202020204" pitchFamily="34" charset="0"/>
                <a:cs typeface="Times New Roman" panose="02020603050405020304" pitchFamily="18" charset="0"/>
              </a:rPr>
              <a:t>Responsabilidades Profesionales:</a:t>
            </a:r>
          </a:p>
          <a:p>
            <a:pPr>
              <a:defRPr/>
            </a:pPr>
            <a:r>
              <a:rPr lang="es-AR" sz="2000" dirty="0">
                <a:solidFill>
                  <a:schemeClr val="tx1"/>
                </a:solidFill>
                <a:latin typeface="Trebuchet MS" panose="020B0603020202020204" pitchFamily="34" charset="0"/>
                <a:cs typeface="Times New Roman" panose="02020603050405020304" pitchFamily="18" charset="0"/>
              </a:rPr>
              <a:t>1- Compromiso de la competencia profesional</a:t>
            </a:r>
          </a:p>
          <a:p>
            <a:pPr>
              <a:defRPr/>
            </a:pPr>
            <a:r>
              <a:rPr lang="es-AR" sz="2000" dirty="0">
                <a:solidFill>
                  <a:schemeClr val="tx1"/>
                </a:solidFill>
                <a:latin typeface="Trebuchet MS" panose="020B0603020202020204" pitchFamily="34" charset="0"/>
                <a:cs typeface="Times New Roman" panose="02020603050405020304" pitchFamily="18" charset="0"/>
              </a:rPr>
              <a:t>2- Honestidad con los pacientes</a:t>
            </a:r>
          </a:p>
          <a:p>
            <a:pPr>
              <a:defRPr/>
            </a:pPr>
            <a:r>
              <a:rPr lang="es-AR" sz="2000" dirty="0">
                <a:solidFill>
                  <a:schemeClr val="tx1"/>
                </a:solidFill>
                <a:latin typeface="Trebuchet MS" panose="020B0603020202020204" pitchFamily="34" charset="0"/>
                <a:cs typeface="Times New Roman" panose="02020603050405020304" pitchFamily="18" charset="0"/>
              </a:rPr>
              <a:t>3- Confidencialidad del paciente</a:t>
            </a:r>
          </a:p>
          <a:p>
            <a:pPr>
              <a:defRPr/>
            </a:pPr>
            <a:r>
              <a:rPr lang="es-AR" sz="2000" dirty="0">
                <a:solidFill>
                  <a:schemeClr val="tx1"/>
                </a:solidFill>
                <a:latin typeface="Trebuchet MS" panose="020B0603020202020204" pitchFamily="34" charset="0"/>
                <a:cs typeface="Times New Roman" panose="02020603050405020304" pitchFamily="18" charset="0"/>
              </a:rPr>
              <a:t>4-Atención Sanitaria de mayor Calidad</a:t>
            </a:r>
          </a:p>
          <a:p>
            <a:pPr>
              <a:defRPr/>
            </a:pPr>
            <a:r>
              <a:rPr lang="es-AR" sz="2000" dirty="0">
                <a:solidFill>
                  <a:schemeClr val="tx1"/>
                </a:solidFill>
                <a:latin typeface="Trebuchet MS" panose="020B0603020202020204" pitchFamily="34" charset="0"/>
                <a:cs typeface="Times New Roman" panose="02020603050405020304" pitchFamily="18" charset="0"/>
              </a:rPr>
              <a:t>5- Mejora de acceso a la asistencia médica</a:t>
            </a:r>
          </a:p>
          <a:p>
            <a:pPr>
              <a:defRPr/>
            </a:pPr>
            <a:r>
              <a:rPr lang="es-AR" sz="2000" dirty="0">
                <a:solidFill>
                  <a:schemeClr val="tx1"/>
                </a:solidFill>
                <a:latin typeface="Trebuchet MS" panose="020B0603020202020204" pitchFamily="34" charset="0"/>
                <a:cs typeface="Times New Roman" panose="02020603050405020304" pitchFamily="18" charset="0"/>
              </a:rPr>
              <a:t>6- Compromiso del saber científico</a:t>
            </a:r>
          </a:p>
          <a:p>
            <a:pPr>
              <a:defRPr/>
            </a:pPr>
            <a:r>
              <a:rPr lang="es-AR" sz="2000" dirty="0">
                <a:solidFill>
                  <a:schemeClr val="tx1"/>
                </a:solidFill>
                <a:latin typeface="Trebuchet MS" panose="020B0603020202020204" pitchFamily="34" charset="0"/>
                <a:cs typeface="Times New Roman" panose="02020603050405020304" pitchFamily="18" charset="0"/>
              </a:rPr>
              <a:t>7- Mantenimiento de una confianza sólida gracias a la solución de los conflicto de interés</a:t>
            </a:r>
          </a:p>
          <a:p>
            <a:pPr>
              <a:defRPr/>
            </a:pPr>
            <a:r>
              <a:rPr lang="es-AR" sz="2000" b="1" dirty="0">
                <a:solidFill>
                  <a:schemeClr val="tx1"/>
                </a:solidFill>
                <a:latin typeface="Times New Roman" panose="02020603050405020304" pitchFamily="18" charset="0"/>
                <a:cs typeface="Times New Roman" panose="02020603050405020304" pitchFamily="18" charset="0"/>
              </a:rPr>
              <a:t>  </a:t>
            </a:r>
          </a:p>
          <a:p>
            <a:pPr>
              <a:defRPr/>
            </a:pPr>
            <a:endParaRPr lang="es-AR" sz="2000" b="1" dirty="0">
              <a:solidFill>
                <a:schemeClr val="tx1"/>
              </a:solidFill>
              <a:latin typeface="Times New Roman" panose="02020603050405020304" pitchFamily="18" charset="0"/>
              <a:cs typeface="Times New Roman" panose="02020603050405020304" pitchFamily="18" charset="0"/>
            </a:endParaRPr>
          </a:p>
          <a:p>
            <a:pPr>
              <a:defRPr/>
            </a:pPr>
            <a:endParaRPr lang="es-AR" sz="2000" b="1" dirty="0">
              <a:solidFill>
                <a:schemeClr val="tx1"/>
              </a:solidFill>
              <a:latin typeface="Times New Roman" panose="02020603050405020304" pitchFamily="18" charset="0"/>
              <a:cs typeface="Times New Roman" panose="02020603050405020304" pitchFamily="18" charset="0"/>
            </a:endParaRPr>
          </a:p>
          <a:p>
            <a:pPr>
              <a:defRPr/>
            </a:pPr>
            <a:r>
              <a:rPr lang="es-AR" sz="20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287253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900751" y="1340768"/>
            <a:ext cx="10467833" cy="4536504"/>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buFontTx/>
              <a:buChar char="-"/>
              <a:defRPr/>
            </a:pPr>
            <a:r>
              <a:rPr lang="es-AR" sz="2400" dirty="0">
                <a:solidFill>
                  <a:schemeClr val="tx1"/>
                </a:solidFill>
                <a:latin typeface="Trebuchet MS" panose="020B0603020202020204" pitchFamily="34" charset="0"/>
                <a:cs typeface="Times New Roman" panose="02020603050405020304" pitchFamily="18" charset="0"/>
              </a:rPr>
              <a:t>El reconocimiento de </a:t>
            </a:r>
            <a:r>
              <a:rPr lang="es-AR" sz="2400" i="1" dirty="0">
                <a:solidFill>
                  <a:srgbClr val="0070C0"/>
                </a:solidFill>
                <a:latin typeface="Trebuchet MS" panose="020B0603020202020204" pitchFamily="34" charset="0"/>
                <a:cs typeface="Times New Roman" panose="02020603050405020304" pitchFamily="18" charset="0"/>
              </a:rPr>
              <a:t>Calidad de la atención Médica </a:t>
            </a:r>
            <a:r>
              <a:rPr lang="es-AR" sz="2400" dirty="0">
                <a:solidFill>
                  <a:schemeClr val="tx1"/>
                </a:solidFill>
                <a:latin typeface="Trebuchet MS" panose="020B0603020202020204" pitchFamily="34" charset="0"/>
                <a:cs typeface="Times New Roman" panose="02020603050405020304" pitchFamily="18" charset="0"/>
              </a:rPr>
              <a:t>es el punto de</a:t>
            </a:r>
          </a:p>
          <a:p>
            <a:pPr marL="342900" indent="-342900" algn="ctr">
              <a:buFontTx/>
              <a:buChar char="-"/>
              <a:defRPr/>
            </a:pPr>
            <a:endParaRPr lang="es-AR" sz="2400" dirty="0">
              <a:solidFill>
                <a:schemeClr val="tx1"/>
              </a:solidFill>
              <a:latin typeface="Trebuchet MS" panose="020B0603020202020204" pitchFamily="34" charset="0"/>
              <a:cs typeface="Times New Roman" panose="02020603050405020304" pitchFamily="18" charset="0"/>
            </a:endParaRPr>
          </a:p>
          <a:p>
            <a:pPr algn="ctr">
              <a:defRPr/>
            </a:pPr>
            <a:r>
              <a:rPr lang="es-AR" sz="2400" dirty="0">
                <a:solidFill>
                  <a:schemeClr val="tx1"/>
                </a:solidFill>
                <a:latin typeface="Trebuchet MS" panose="020B0603020202020204" pitchFamily="34" charset="0"/>
                <a:cs typeface="Times New Roman" panose="02020603050405020304" pitchFamily="18" charset="0"/>
              </a:rPr>
              <a:t> partida para determinar el origen de los errores, de la mala práctica y</a:t>
            </a:r>
          </a:p>
          <a:p>
            <a:pPr algn="ctr">
              <a:defRPr/>
            </a:pPr>
            <a:endParaRPr lang="es-AR" sz="2400" dirty="0">
              <a:solidFill>
                <a:schemeClr val="tx1"/>
              </a:solidFill>
              <a:latin typeface="Trebuchet MS" panose="020B0603020202020204" pitchFamily="34" charset="0"/>
              <a:cs typeface="Times New Roman" panose="02020603050405020304" pitchFamily="18" charset="0"/>
            </a:endParaRPr>
          </a:p>
          <a:p>
            <a:pPr algn="ctr">
              <a:defRPr/>
            </a:pPr>
            <a:r>
              <a:rPr lang="es-AR" sz="2400" dirty="0">
                <a:solidFill>
                  <a:schemeClr val="tx1"/>
                </a:solidFill>
                <a:latin typeface="Trebuchet MS" panose="020B0603020202020204" pitchFamily="34" charset="0"/>
                <a:cs typeface="Times New Roman" panose="02020603050405020304" pitchFamily="18" charset="0"/>
              </a:rPr>
              <a:t> de la responsabilidad profesional a fin de resolverlos y prevenirlos </a:t>
            </a:r>
            <a:endParaRPr lang="es-AR" sz="2400" i="1" dirty="0">
              <a:solidFill>
                <a:schemeClr val="tx1"/>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3798343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682388" y="1160748"/>
            <a:ext cx="10617958" cy="4536504"/>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buFontTx/>
              <a:buChar char="-"/>
              <a:defRPr/>
            </a:pPr>
            <a:r>
              <a:rPr lang="es-AR" sz="2400" i="1" dirty="0">
                <a:solidFill>
                  <a:schemeClr val="tx1"/>
                </a:solidFill>
                <a:latin typeface="Trebuchet MS" panose="020B0603020202020204" pitchFamily="34" charset="0"/>
                <a:cs typeface="Times New Roman" panose="02020603050405020304" pitchFamily="18" charset="0"/>
              </a:rPr>
              <a:t>“ Otorgar atención médica al paciente con oportunidad, competencia</a:t>
            </a:r>
          </a:p>
          <a:p>
            <a:pPr marL="342900" indent="-342900" algn="ctr">
              <a:buFontTx/>
              <a:buChar char="-"/>
              <a:defRPr/>
            </a:pPr>
            <a:endParaRPr lang="es-AR" sz="2400" i="1" dirty="0">
              <a:solidFill>
                <a:schemeClr val="tx1"/>
              </a:solidFill>
              <a:latin typeface="Trebuchet MS" panose="020B0603020202020204" pitchFamily="34" charset="0"/>
              <a:cs typeface="Times New Roman" panose="02020603050405020304" pitchFamily="18" charset="0"/>
            </a:endParaRPr>
          </a:p>
          <a:p>
            <a:pPr algn="ctr">
              <a:defRPr/>
            </a:pPr>
            <a:r>
              <a:rPr lang="es-AR" sz="2400" i="1" dirty="0">
                <a:solidFill>
                  <a:schemeClr val="tx1"/>
                </a:solidFill>
                <a:latin typeface="Trebuchet MS" panose="020B0603020202020204" pitchFamily="34" charset="0"/>
                <a:cs typeface="Times New Roman" panose="02020603050405020304" pitchFamily="18" charset="0"/>
              </a:rPr>
              <a:t> profesional, seguridad y respeto a los principios éticos, con el</a:t>
            </a:r>
          </a:p>
          <a:p>
            <a:pPr algn="ctr">
              <a:defRPr/>
            </a:pPr>
            <a:endParaRPr lang="es-AR" sz="2400" i="1" dirty="0">
              <a:solidFill>
                <a:schemeClr val="tx1"/>
              </a:solidFill>
              <a:latin typeface="Trebuchet MS" panose="020B0603020202020204" pitchFamily="34" charset="0"/>
              <a:cs typeface="Times New Roman" panose="02020603050405020304" pitchFamily="18" charset="0"/>
            </a:endParaRPr>
          </a:p>
          <a:p>
            <a:pPr algn="ctr">
              <a:defRPr/>
            </a:pPr>
            <a:r>
              <a:rPr lang="es-AR" sz="2400" i="1" dirty="0">
                <a:solidFill>
                  <a:schemeClr val="tx1"/>
                </a:solidFill>
                <a:latin typeface="Trebuchet MS" panose="020B0603020202020204" pitchFamily="34" charset="0"/>
                <a:cs typeface="Times New Roman" panose="02020603050405020304" pitchFamily="18" charset="0"/>
              </a:rPr>
              <a:t> propósito de satisfacer  sus necesidades de salud y sus expectativas</a:t>
            </a:r>
            <a:r>
              <a:rPr lang="es-AR" sz="2400" b="1" i="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711943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736979" y="692696"/>
            <a:ext cx="10495127" cy="5688632"/>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buFontTx/>
              <a:buChar char="-"/>
              <a:defRPr/>
            </a:pPr>
            <a:r>
              <a:rPr lang="es-AR" sz="2400" b="1" i="1" dirty="0">
                <a:solidFill>
                  <a:srgbClr val="002060"/>
                </a:solidFill>
                <a:latin typeface="Trebuchet MS" panose="020B0603020202020204" pitchFamily="34" charset="0"/>
                <a:cs typeface="Times New Roman" panose="02020603050405020304" pitchFamily="18" charset="0"/>
              </a:rPr>
              <a:t>“La calidad de Atención depende del médico y las Instituciones”</a:t>
            </a:r>
          </a:p>
          <a:p>
            <a:pPr marL="342900" indent="-342900" algn="ctr">
              <a:buFontTx/>
              <a:buChar char="-"/>
              <a:defRPr/>
            </a:pPr>
            <a:endParaRPr lang="es-AR" sz="2400" b="1" i="1" dirty="0">
              <a:solidFill>
                <a:srgbClr val="66FFFF"/>
              </a:solidFill>
              <a:latin typeface="Times New Roman" panose="02020603050405020304" pitchFamily="18" charset="0"/>
              <a:cs typeface="Times New Roman" panose="02020603050405020304" pitchFamily="18" charset="0"/>
            </a:endParaRPr>
          </a:p>
          <a:p>
            <a:pPr marL="342900" indent="-342900" algn="ctr">
              <a:buFontTx/>
              <a:buChar char="-"/>
              <a:defRPr/>
            </a:pPr>
            <a:endParaRPr lang="es-AR" sz="2400" b="1" i="1" dirty="0">
              <a:solidFill>
                <a:srgbClr val="66FFFF"/>
              </a:solidFill>
              <a:latin typeface="Times New Roman" panose="02020603050405020304" pitchFamily="18" charset="0"/>
              <a:cs typeface="Times New Roman" panose="02020603050405020304" pitchFamily="18" charset="0"/>
            </a:endParaRPr>
          </a:p>
          <a:p>
            <a:pPr marL="342900" indent="-342900">
              <a:buFontTx/>
              <a:buChar char="-"/>
              <a:defRPr/>
            </a:pPr>
            <a:r>
              <a:rPr lang="es-AR" sz="2400" dirty="0">
                <a:solidFill>
                  <a:srgbClr val="0070C0"/>
                </a:solidFill>
                <a:latin typeface="Trebuchet MS" panose="020B0603020202020204" pitchFamily="34" charset="0"/>
                <a:cs typeface="Times New Roman" panose="02020603050405020304" pitchFamily="18" charset="0"/>
              </a:rPr>
              <a:t>Del Médico:</a:t>
            </a:r>
          </a:p>
          <a:p>
            <a:pPr marL="342900" indent="-342900">
              <a:defRPr/>
            </a:pPr>
            <a:r>
              <a:rPr lang="es-AR" sz="2400" dirty="0">
                <a:solidFill>
                  <a:schemeClr val="tx1"/>
                </a:solidFill>
                <a:latin typeface="Trebuchet MS" panose="020B0603020202020204" pitchFamily="34" charset="0"/>
                <a:cs typeface="Times New Roman" panose="02020603050405020304" pitchFamily="18" charset="0"/>
              </a:rPr>
              <a:t>                        - Competencia profesional: actualizaciones, destreza, congresos, publicaciones, docencia, etc. </a:t>
            </a:r>
            <a:br>
              <a:rPr lang="es-AR" sz="2400" dirty="0">
                <a:solidFill>
                  <a:schemeClr val="tx1"/>
                </a:solidFill>
                <a:latin typeface="Trebuchet MS" panose="020B0603020202020204" pitchFamily="34" charset="0"/>
                <a:cs typeface="Times New Roman" panose="02020603050405020304" pitchFamily="18" charset="0"/>
              </a:rPr>
            </a:br>
            <a:r>
              <a:rPr lang="es-AR" sz="2400" dirty="0">
                <a:solidFill>
                  <a:schemeClr val="tx1"/>
                </a:solidFill>
                <a:latin typeface="Trebuchet MS" panose="020B0603020202020204" pitchFamily="34" charset="0"/>
                <a:cs typeface="Times New Roman" panose="02020603050405020304" pitchFamily="18" charset="0"/>
              </a:rPr>
              <a:t>                    - Calidad científico-técnica</a:t>
            </a:r>
            <a:br>
              <a:rPr lang="es-AR" sz="2400" dirty="0">
                <a:solidFill>
                  <a:schemeClr val="tx1"/>
                </a:solidFill>
                <a:latin typeface="Trebuchet MS" panose="020B0603020202020204" pitchFamily="34" charset="0"/>
                <a:cs typeface="Times New Roman" panose="02020603050405020304" pitchFamily="18" charset="0"/>
              </a:rPr>
            </a:br>
            <a:r>
              <a:rPr lang="es-AR" sz="2400" dirty="0">
                <a:solidFill>
                  <a:schemeClr val="tx1"/>
                </a:solidFill>
                <a:latin typeface="Trebuchet MS" panose="020B0603020202020204" pitchFamily="34" charset="0"/>
                <a:cs typeface="Times New Roman" panose="02020603050405020304" pitchFamily="18" charset="0"/>
              </a:rPr>
              <a:t>                    - Experiencia</a:t>
            </a:r>
          </a:p>
          <a:p>
            <a:pPr marL="342900" indent="-342900">
              <a:defRPr/>
            </a:pPr>
            <a:r>
              <a:rPr lang="es-AR" sz="2400" dirty="0">
                <a:solidFill>
                  <a:schemeClr val="tx1"/>
                </a:solidFill>
                <a:latin typeface="Trebuchet MS" panose="020B0603020202020204" pitchFamily="34" charset="0"/>
                <a:cs typeface="Times New Roman" panose="02020603050405020304" pitchFamily="18" charset="0"/>
              </a:rPr>
              <a:t>                        - Relación Medico-paciente: es un compromiso                    moral bilateral, que depende en gran medida de la comunicación. </a:t>
            </a:r>
          </a:p>
        </p:txBody>
      </p:sp>
    </p:spTree>
    <p:extLst>
      <p:ext uri="{BB962C8B-B14F-4D97-AF65-F5344CB8AC3E}">
        <p14:creationId xmlns:p14="http://schemas.microsoft.com/office/powerpoint/2010/main" val="5069940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p:cNvSpPr/>
          <p:nvPr/>
        </p:nvSpPr>
        <p:spPr>
          <a:xfrm>
            <a:off x="1703512" y="260648"/>
            <a:ext cx="2592288" cy="648072"/>
          </a:xfrm>
          <a:prstGeom prst="roundRect">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400" b="1" dirty="0">
                <a:solidFill>
                  <a:srgbClr val="0070C0"/>
                </a:solidFill>
                <a:latin typeface="Trebuchet MS" panose="020B0603020202020204" pitchFamily="34" charset="0"/>
                <a:cs typeface="Times New Roman" panose="02020603050405020304" pitchFamily="18" charset="0"/>
              </a:rPr>
              <a:t>Error Médico</a:t>
            </a:r>
          </a:p>
        </p:txBody>
      </p:sp>
      <p:sp>
        <p:nvSpPr>
          <p:cNvPr id="16" name="Rectángulo redondeado 15"/>
          <p:cNvSpPr/>
          <p:nvPr/>
        </p:nvSpPr>
        <p:spPr>
          <a:xfrm>
            <a:off x="7968208" y="260648"/>
            <a:ext cx="2592288" cy="648072"/>
          </a:xfrm>
          <a:prstGeom prst="roundRect">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400" b="1" dirty="0" err="1">
                <a:solidFill>
                  <a:srgbClr val="0070C0"/>
                </a:solidFill>
                <a:latin typeface="Trebuchet MS" panose="020B0603020202020204" pitchFamily="34" charset="0"/>
                <a:cs typeface="Times New Roman" panose="02020603050405020304" pitchFamily="18" charset="0"/>
              </a:rPr>
              <a:t>Malapraxis</a:t>
            </a:r>
            <a:endParaRPr lang="es-AR" sz="2400" b="1" dirty="0">
              <a:solidFill>
                <a:srgbClr val="0070C0"/>
              </a:solidFill>
              <a:latin typeface="Trebuchet MS" panose="020B0603020202020204" pitchFamily="34" charset="0"/>
              <a:cs typeface="Times New Roman" panose="02020603050405020304" pitchFamily="18" charset="0"/>
            </a:endParaRPr>
          </a:p>
        </p:txBody>
      </p:sp>
      <p:pic>
        <p:nvPicPr>
          <p:cNvPr id="67592" name="6 Imagen" descr="igual o diferente.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50" y="2338389"/>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redondeado 12"/>
          <p:cNvSpPr/>
          <p:nvPr/>
        </p:nvSpPr>
        <p:spPr>
          <a:xfrm>
            <a:off x="7135044" y="1169368"/>
            <a:ext cx="4104456" cy="5688632"/>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AR" sz="2000" dirty="0">
                <a:solidFill>
                  <a:schemeClr val="tx1"/>
                </a:solidFill>
                <a:latin typeface="Trebuchet MS" panose="020B0603020202020204" pitchFamily="34" charset="0"/>
                <a:cs typeface="Times New Roman" panose="02020603050405020304" pitchFamily="18" charset="0"/>
              </a:rPr>
              <a:t>Omisión por parte del medico, de prestar apropiadamente los servicios a que esta obligado en su relación profesional con el paciente.</a:t>
            </a:r>
          </a:p>
          <a:p>
            <a:pPr>
              <a:defRPr/>
            </a:pPr>
            <a:r>
              <a:rPr lang="es-AR" sz="2000" dirty="0">
                <a:solidFill>
                  <a:schemeClr val="tx1"/>
                </a:solidFill>
                <a:latin typeface="Trebuchet MS" panose="020B0603020202020204" pitchFamily="34" charset="0"/>
                <a:cs typeface="Times New Roman" panose="02020603050405020304" pitchFamily="18" charset="0"/>
              </a:rPr>
              <a:t>Omisión que da como resultado cierto perjuicio a este.</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O</a:t>
            </a:r>
          </a:p>
          <a:p>
            <a:pPr>
              <a:defRPr/>
            </a:pPr>
            <a:r>
              <a:rPr lang="es-AR" sz="2000" dirty="0">
                <a:solidFill>
                  <a:schemeClr val="tx1"/>
                </a:solidFill>
                <a:latin typeface="Trebuchet MS" panose="020B0603020202020204" pitchFamily="34" charset="0"/>
                <a:cs typeface="Times New Roman" panose="02020603050405020304" pitchFamily="18" charset="0"/>
              </a:rPr>
              <a:t>Cuando un médico atreves de un acto propio de su actividad, y en relación causal y </a:t>
            </a:r>
            <a:r>
              <a:rPr lang="es-AR" sz="2000" i="1" dirty="0">
                <a:solidFill>
                  <a:schemeClr val="tx1"/>
                </a:solidFill>
                <a:latin typeface="Trebuchet MS" panose="020B0603020202020204" pitchFamily="34" charset="0"/>
                <a:cs typeface="Times New Roman" panose="02020603050405020304" pitchFamily="18" charset="0"/>
              </a:rPr>
              <a:t>con culpa </a:t>
            </a:r>
            <a:r>
              <a:rPr lang="es-AR" sz="2000" dirty="0">
                <a:solidFill>
                  <a:schemeClr val="tx1"/>
                </a:solidFill>
                <a:latin typeface="Trebuchet MS" panose="020B0603020202020204" pitchFamily="34" charset="0"/>
                <a:cs typeface="Times New Roman" panose="02020603050405020304" pitchFamily="18" charset="0"/>
              </a:rPr>
              <a:t>produce un daño determinado en la salud de un individuo </a:t>
            </a:r>
          </a:p>
        </p:txBody>
      </p:sp>
      <p:sp>
        <p:nvSpPr>
          <p:cNvPr id="9" name="Rectángulo redondeado 13"/>
          <p:cNvSpPr/>
          <p:nvPr/>
        </p:nvSpPr>
        <p:spPr>
          <a:xfrm>
            <a:off x="952500" y="1169368"/>
            <a:ext cx="4104456" cy="5688632"/>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AR" sz="2000" dirty="0">
                <a:solidFill>
                  <a:schemeClr val="tx1"/>
                </a:solidFill>
                <a:latin typeface="Trebuchet MS" panose="020B0603020202020204" pitchFamily="34" charset="0"/>
                <a:cs typeface="Times New Roman" panose="02020603050405020304" pitchFamily="18" charset="0"/>
              </a:rPr>
              <a:t>Conducta clínica equivocada en la práctica médica por comisión o por omisión, como consecuencia de la decisión de aplicar un criterio incorrecto.</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El riesgo de cometer errores será menor  cuanto mayor sean </a:t>
            </a:r>
            <a:r>
              <a:rPr lang="es-AR" sz="2000" dirty="0" err="1">
                <a:solidFill>
                  <a:schemeClr val="tx1"/>
                </a:solidFill>
                <a:latin typeface="Trebuchet MS" panose="020B0603020202020204" pitchFamily="34" charset="0"/>
                <a:cs typeface="Times New Roman" panose="02020603050405020304" pitchFamily="18" charset="0"/>
              </a:rPr>
              <a:t>sean</a:t>
            </a:r>
            <a:r>
              <a:rPr lang="es-AR" sz="2000" dirty="0">
                <a:solidFill>
                  <a:schemeClr val="tx1"/>
                </a:solidFill>
                <a:latin typeface="Trebuchet MS" panose="020B0603020202020204" pitchFamily="34" charset="0"/>
                <a:cs typeface="Times New Roman" panose="02020603050405020304" pitchFamily="18" charset="0"/>
              </a:rPr>
              <a:t> los conocimientos, las habilidades y la experiencia que cuente el médico. Desarrollado en un medio  integrado de salud que garantice calidad y seguridad, negligencia y dolo</a:t>
            </a:r>
          </a:p>
        </p:txBody>
      </p:sp>
    </p:spTree>
    <p:extLst>
      <p:ext uri="{BB962C8B-B14F-4D97-AF65-F5344CB8AC3E}">
        <p14:creationId xmlns:p14="http://schemas.microsoft.com/office/powerpoint/2010/main" val="21997624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868680" y="1039270"/>
            <a:ext cx="10454640" cy="5516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r>
              <a:rPr lang="es-AR" dirty="0">
                <a:solidFill>
                  <a:schemeClr val="tx1"/>
                </a:solidFill>
                <a:latin typeface="Trebuchet MS" panose="020B0603020202020204" pitchFamily="34" charset="0"/>
              </a:rPr>
              <a:t>El término de cultura de seguridad comienza luego del desastre nuclear de </a:t>
            </a:r>
            <a:r>
              <a:rPr lang="es-AR" dirty="0" err="1">
                <a:solidFill>
                  <a:schemeClr val="tx1"/>
                </a:solidFill>
                <a:latin typeface="Trebuchet MS" panose="020B0603020202020204" pitchFamily="34" charset="0"/>
              </a:rPr>
              <a:t>Chernobyl</a:t>
            </a:r>
            <a:r>
              <a:rPr lang="es-AR" dirty="0">
                <a:solidFill>
                  <a:schemeClr val="tx1"/>
                </a:solidFill>
                <a:latin typeface="Trebuchet MS" panose="020B0603020202020204" pitchFamily="34" charset="0"/>
              </a:rPr>
              <a:t> en 1988.</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v"/>
            </a:pPr>
            <a:r>
              <a:rPr lang="es-AR" dirty="0">
                <a:solidFill>
                  <a:schemeClr val="tx1"/>
                </a:solidFill>
                <a:latin typeface="Trebuchet MS" panose="020B0603020202020204" pitchFamily="34" charset="0"/>
              </a:rPr>
              <a:t>Diferentes industrias han adoptado el concepto de seguridad, sobre todo aquellas por aquellas de alto riesgo que requieren extrema confiabilidad, como la aviación y la energía atómica.</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v"/>
            </a:pPr>
            <a:r>
              <a:rPr lang="es-AR" dirty="0">
                <a:solidFill>
                  <a:schemeClr val="tx1"/>
                </a:solidFill>
                <a:latin typeface="Trebuchet MS" panose="020B0603020202020204" pitchFamily="34" charset="0"/>
              </a:rPr>
              <a:t>El objetivo de trabajar con la cultura de seguridad es minimizar consistentemente la ocurrencia de eventos adversos. Transformarse en organizaciones “altamente confiables”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v"/>
            </a:pPr>
            <a:r>
              <a:rPr lang="es-AR" dirty="0">
                <a:solidFill>
                  <a:schemeClr val="tx1"/>
                </a:solidFill>
                <a:latin typeface="Trebuchet MS" panose="020B0603020202020204" pitchFamily="34" charset="0"/>
              </a:rPr>
              <a:t> Las organizaciones de salud comienzan a trabajar en dicha cultura desde el año 1999 con la publicación de “errar es humano”</a:t>
            </a:r>
          </a:p>
        </p:txBody>
      </p:sp>
      <p:sp>
        <p:nvSpPr>
          <p:cNvPr id="5" name="4 Rectángulo"/>
          <p:cNvSpPr/>
          <p:nvPr/>
        </p:nvSpPr>
        <p:spPr>
          <a:xfrm>
            <a:off x="3156155" y="501445"/>
            <a:ext cx="6120580" cy="663678"/>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itchFamily="34" charset="0"/>
              </a:rPr>
              <a:t>Historia de la cultura de seguridad</a:t>
            </a:r>
            <a:endParaRPr lang="es-ES" sz="2000" b="1" dirty="0">
              <a:solidFill>
                <a:schemeClr val="tx1"/>
              </a:solidFill>
              <a:latin typeface="Trebuchet MS" pitchFamily="34" charset="0"/>
            </a:endParaRPr>
          </a:p>
        </p:txBody>
      </p:sp>
    </p:spTree>
    <p:extLst>
      <p:ext uri="{BB962C8B-B14F-4D97-AF65-F5344CB8AC3E}">
        <p14:creationId xmlns:p14="http://schemas.microsoft.com/office/powerpoint/2010/main" val="39339347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64575" y="5100802"/>
            <a:ext cx="8928992" cy="3514395"/>
          </a:xfrm>
        </p:spPr>
        <p:txBody>
          <a:bodyPr/>
          <a:lstStyle/>
          <a:p>
            <a:pPr>
              <a:defRPr/>
            </a:pPr>
            <a:endParaRPr lang="es-ES_tradnl" dirty="0">
              <a:ea typeface="ＭＳ Ｐゴシック" charset="0"/>
              <a:cs typeface="ＭＳ Ｐゴシック" charset="0"/>
            </a:endParaRPr>
          </a:p>
          <a:p>
            <a:pPr>
              <a:buNone/>
            </a:pPr>
            <a:r>
              <a:rPr lang="es-ES_tradnl" dirty="0">
                <a:latin typeface="Trebuchet MS" panose="020B0603020202020204" pitchFamily="34" charset="0"/>
              </a:rPr>
              <a:t>                                              </a:t>
            </a:r>
            <a:r>
              <a:rPr lang="es-ES_tradnl" sz="2000" dirty="0">
                <a:latin typeface="Trebuchet MS" panose="020B0603020202020204" pitchFamily="34" charset="0"/>
              </a:rPr>
              <a:t>Deming, E. 1989</a:t>
            </a:r>
            <a:endParaRPr lang="es-ES_tradnl" dirty="0">
              <a:latin typeface="Trebuchet MS" panose="020B0603020202020204" pitchFamily="34" charset="0"/>
            </a:endParaRPr>
          </a:p>
          <a:p>
            <a:endParaRPr lang="es-AR" dirty="0"/>
          </a:p>
        </p:txBody>
      </p:sp>
      <p:sp>
        <p:nvSpPr>
          <p:cNvPr id="2" name="1 Título"/>
          <p:cNvSpPr>
            <a:spLocks noGrp="1"/>
          </p:cNvSpPr>
          <p:nvPr>
            <p:ph type="title"/>
          </p:nvPr>
        </p:nvSpPr>
        <p:spPr/>
        <p:txBody>
          <a:bodyPr>
            <a:normAutofit/>
          </a:bodyPr>
          <a:lstStyle/>
          <a:p>
            <a:r>
              <a:rPr lang="es-AR" dirty="0"/>
              <a:t/>
            </a:r>
            <a:br>
              <a:rPr lang="es-AR" dirty="0"/>
            </a:br>
            <a:endParaRPr lang="es-AR" dirty="0"/>
          </a:p>
        </p:txBody>
      </p:sp>
      <p:sp>
        <p:nvSpPr>
          <p:cNvPr id="5" name="4 Rectángulo"/>
          <p:cNvSpPr/>
          <p:nvPr/>
        </p:nvSpPr>
        <p:spPr>
          <a:xfrm>
            <a:off x="2135560" y="2483411"/>
            <a:ext cx="7920880" cy="1384995"/>
          </a:xfrm>
          <a:prstGeom prst="rect">
            <a:avLst/>
          </a:prstGeom>
        </p:spPr>
        <p:txBody>
          <a:bodyPr wrap="square">
            <a:spAutoFit/>
          </a:bodyPr>
          <a:lstStyle/>
          <a:p>
            <a:pPr>
              <a:defRPr/>
            </a:pPr>
            <a:r>
              <a:rPr lang="es-ES_tradnl" sz="2800" dirty="0">
                <a:latin typeface="Trebuchet MS" panose="020B0603020202020204" pitchFamily="34" charset="0"/>
                <a:ea typeface="Malgun Gothic" pitchFamily="34" charset="-127"/>
                <a:cs typeface="ＭＳ Ｐゴシック" charset="0"/>
              </a:rPr>
              <a:t>La verdadera dificultad de los procesos de cambio no es que no se entiendan, sino que hay que hacerlos.</a:t>
            </a:r>
          </a:p>
        </p:txBody>
      </p:sp>
    </p:spTree>
    <p:extLst>
      <p:ext uri="{BB962C8B-B14F-4D97-AF65-F5344CB8AC3E}">
        <p14:creationId xmlns:p14="http://schemas.microsoft.com/office/powerpoint/2010/main" val="11117797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8632" y="2343687"/>
            <a:ext cx="6103589" cy="2249561"/>
          </a:xfrm>
          <a:prstGeom prst="rect">
            <a:avLst/>
          </a:prstGeom>
        </p:spPr>
      </p:pic>
    </p:spTree>
    <p:extLst>
      <p:ext uri="{BB962C8B-B14F-4D97-AF65-F5344CB8AC3E}">
        <p14:creationId xmlns:p14="http://schemas.microsoft.com/office/powerpoint/2010/main" val="31029626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xmlns="" id="{253F36DD-58D9-4884-A7D2-F71C9BAA6C08}"/>
              </a:ext>
            </a:extLst>
          </p:cNvPr>
          <p:cNvSpPr txBox="1"/>
          <p:nvPr/>
        </p:nvSpPr>
        <p:spPr>
          <a:xfrm>
            <a:off x="1991544" y="3051432"/>
            <a:ext cx="9577064" cy="1168590"/>
          </a:xfrm>
          <a:prstGeom prst="rect">
            <a:avLst/>
          </a:prstGeom>
          <a:noFill/>
        </p:spPr>
        <p:txBody>
          <a:bodyPr wrap="square" rtlCol="0">
            <a:spAutoFit/>
          </a:bodyPr>
          <a:lstStyle/>
          <a:p>
            <a:pPr algn="r">
              <a:lnSpc>
                <a:spcPts val="9200"/>
              </a:lnSpc>
            </a:pPr>
            <a:r>
              <a:rPr lang="es-AR" sz="6500" dirty="0">
                <a:solidFill>
                  <a:srgbClr val="9E9D9E"/>
                </a:solidFill>
                <a:latin typeface="Trebuchet MS" panose="020B0603020202020204" pitchFamily="34" charset="0"/>
                <a:cs typeface="Arial" pitchFamily="34" charset="0"/>
              </a:rPr>
              <a:t>¡ Gracias!</a:t>
            </a:r>
          </a:p>
        </p:txBody>
      </p:sp>
      <p:pic>
        <p:nvPicPr>
          <p:cNvPr id="7" name="Graphic 6">
            <a:extLst>
              <a:ext uri="{FF2B5EF4-FFF2-40B4-BE49-F238E27FC236}">
                <a16:creationId xmlns:a16="http://schemas.microsoft.com/office/drawing/2014/main" xmlns="" id="{0FEC0595-B30D-4FCF-899F-69337C1A7FC5}"/>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pic>
        <p:nvPicPr>
          <p:cNvPr id="9" name="Gráfico 12">
            <a:extLst>
              <a:ext uri="{FF2B5EF4-FFF2-40B4-BE49-F238E27FC236}">
                <a16:creationId xmlns:a16="http://schemas.microsoft.com/office/drawing/2014/main" xmlns="" id="{54F1B076-4903-41DF-AE18-5423979D2EF3}"/>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7707420" y="6034020"/>
            <a:ext cx="3682694" cy="251093"/>
          </a:xfrm>
          <a:prstGeom prst="rect">
            <a:avLst/>
          </a:prstGeom>
        </p:spPr>
      </p:pic>
      <p:pic>
        <p:nvPicPr>
          <p:cNvPr id="6" name="Graphic 12">
            <a:extLst>
              <a:ext uri="{FF2B5EF4-FFF2-40B4-BE49-F238E27FC236}">
                <a16:creationId xmlns:a16="http://schemas.microsoft.com/office/drawing/2014/main" xmlns="" id="{95E67337-1A21-4BCB-BE9F-1DAB1AEEE90E}"/>
              </a:ext>
            </a:extLst>
          </p:cNvPr>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6154310" y="963552"/>
            <a:ext cx="5239160" cy="1054031"/>
          </a:xfrm>
          <a:prstGeom prst="rect">
            <a:avLst/>
          </a:prstGeom>
        </p:spPr>
      </p:pic>
    </p:spTree>
    <p:extLst>
      <p:ext uri="{BB962C8B-B14F-4D97-AF65-F5344CB8AC3E}">
        <p14:creationId xmlns:p14="http://schemas.microsoft.com/office/powerpoint/2010/main" val="2662403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701040" y="670560"/>
            <a:ext cx="10454640" cy="5516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p:txBody>
      </p:sp>
      <p:pic>
        <p:nvPicPr>
          <p:cNvPr id="5" name="Imagen 6" descr="avion.jpg"/>
          <p:cNvPicPr>
            <a:picLocks noChangeAspect="1"/>
          </p:cNvPicPr>
          <p:nvPr/>
        </p:nvPicPr>
        <p:blipFill>
          <a:blip r:embed="rId4" cstate="print"/>
          <a:srcRect/>
          <a:stretch>
            <a:fillRect/>
          </a:stretch>
        </p:blipFill>
        <p:spPr bwMode="auto">
          <a:xfrm>
            <a:off x="1162481" y="951549"/>
            <a:ext cx="6899479" cy="2005011"/>
          </a:xfrm>
          <a:prstGeom prst="rect">
            <a:avLst/>
          </a:prstGeom>
          <a:noFill/>
          <a:ln w="9525">
            <a:noFill/>
            <a:miter lim="800000"/>
            <a:headEnd/>
            <a:tailEnd/>
          </a:ln>
        </p:spPr>
      </p:pic>
      <p:pic>
        <p:nvPicPr>
          <p:cNvPr id="6" name="Imagen 7" descr="asrs.jpg"/>
          <p:cNvPicPr>
            <a:picLocks noChangeAspect="1"/>
          </p:cNvPicPr>
          <p:nvPr/>
        </p:nvPicPr>
        <p:blipFill>
          <a:blip r:embed="rId5" cstate="print"/>
          <a:srcRect/>
          <a:stretch>
            <a:fillRect/>
          </a:stretch>
        </p:blipFill>
        <p:spPr bwMode="auto">
          <a:xfrm>
            <a:off x="9218930" y="1080611"/>
            <a:ext cx="1936750" cy="1624013"/>
          </a:xfrm>
          <a:prstGeom prst="rect">
            <a:avLst/>
          </a:prstGeom>
          <a:noFill/>
          <a:ln w="9525">
            <a:noFill/>
            <a:miter lim="800000"/>
            <a:headEnd/>
            <a:tailEnd/>
          </a:ln>
        </p:spPr>
      </p:pic>
      <p:sp>
        <p:nvSpPr>
          <p:cNvPr id="3" name="Rectángulo 2"/>
          <p:cNvSpPr/>
          <p:nvPr/>
        </p:nvSpPr>
        <p:spPr>
          <a:xfrm>
            <a:off x="701040" y="4076700"/>
            <a:ext cx="10652760" cy="1200329"/>
          </a:xfrm>
          <a:prstGeom prst="rect">
            <a:avLst/>
          </a:prstGeom>
        </p:spPr>
        <p:txBody>
          <a:bodyPr wrap="square">
            <a:spAutoFit/>
          </a:bodyPr>
          <a:lstStyle/>
          <a:p>
            <a:pPr algn="ctr"/>
            <a:r>
              <a:rPr lang="es-ES" sz="2400" b="1" dirty="0">
                <a:latin typeface="Trebuchet MS" panose="020B0603020202020204" pitchFamily="34" charset="0"/>
              </a:rPr>
              <a:t>El Programa de Reporte Confidencial de Eventos en la Aviación (ASRS), instalado en 1975 fue determinante para la caída de 10 veces del número de fatalidades asociadas a ella en los siguientes 20 años</a:t>
            </a:r>
          </a:p>
        </p:txBody>
      </p:sp>
    </p:spTree>
    <p:extLst>
      <p:ext uri="{BB962C8B-B14F-4D97-AF65-F5344CB8AC3E}">
        <p14:creationId xmlns:p14="http://schemas.microsoft.com/office/powerpoint/2010/main" val="2030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868680" y="468477"/>
            <a:ext cx="10454640" cy="5892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anose="020B0603020202020204" pitchFamily="34" charset="0"/>
              </a:rPr>
              <a:t>La cultura de Seguridad efectiva en una Institución de Salud debe cumplir con las siguientes características:</a:t>
            </a:r>
          </a:p>
          <a:p>
            <a:pPr algn="ct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 Reconocimientos de las actividades de alto riesgo y determinación de alcanzar altos niveles de seguridad</a:t>
            </a:r>
          </a:p>
          <a:p>
            <a:pPr marL="285750" indent="-285750" algn="ctr">
              <a:buFont typeface="Wingdings" panose="05000000000000000000" pitchFamily="2" charset="2"/>
              <a:buChar char="ü"/>
            </a:pP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 Creencia compartida que el nivel de daño actual es insostenible</a:t>
            </a:r>
          </a:p>
          <a:p>
            <a:pPr marL="285750" indent="-285750" algn="ctr">
              <a:buFont typeface="Wingdings" panose="05000000000000000000" pitchFamily="2" charset="2"/>
              <a:buChar char="ü"/>
            </a:pP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Un ambiente no punitivo donde los individuos se sientan libres para reportar errores, accidentes o problemas de seguridad sin temor a represalias</a:t>
            </a:r>
          </a:p>
          <a:p>
            <a:pPr marL="285750" indent="-285750" algn="ctr">
              <a:buFont typeface="Wingdings" panose="05000000000000000000" pitchFamily="2" charset="2"/>
              <a:buChar char="ü"/>
            </a:pP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 Estimulo a la colaboración entre los distintos rangos y disciplinas en busca de soluciones a los problemas de seguridad de los pacientes. Obligación de trabajar en equipo</a:t>
            </a:r>
          </a:p>
          <a:p>
            <a:pPr marL="285750" indent="-285750" algn="ctr">
              <a:buFont typeface="Wingdings" panose="05000000000000000000" pitchFamily="2" charset="2"/>
              <a:buChar char="ü"/>
            </a:pP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 La seguridad de los pacientes es valorada como la principal prioridad, aun a expensas de la producción y eficiencia.</a:t>
            </a:r>
          </a:p>
          <a:p>
            <a:pPr marL="285750" indent="-285750" algn="ctr">
              <a:buFont typeface="Wingdings" panose="05000000000000000000" pitchFamily="2" charset="2"/>
              <a:buChar char="ü"/>
            </a:pP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Compromiso de los lideres con la seguridad. Asignación de recursos, incentivos y premios</a:t>
            </a:r>
          </a:p>
          <a:p>
            <a:pPr marL="285750" indent="-285750" algn="ctr">
              <a:buFont typeface="Wingdings" panose="05000000000000000000" pitchFamily="2" charset="2"/>
              <a:buChar char="ü"/>
            </a:pPr>
            <a:endParaRPr lang="es-AR"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1308557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868680" y="519635"/>
            <a:ext cx="10454640" cy="581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anose="020B0603020202020204" pitchFamily="34" charset="0"/>
              </a:rPr>
              <a:t>La cultura de Seguridad esta compuesta por 5 elementos:</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
            </a:r>
            <a:br>
              <a:rPr lang="es-AR" sz="2000" b="1" dirty="0">
                <a:solidFill>
                  <a:schemeClr val="tx1"/>
                </a:solidFill>
                <a:latin typeface="Trebuchet MS" panose="020B0603020202020204" pitchFamily="34" charset="0"/>
              </a:rPr>
            </a:br>
            <a:endParaRPr lang="es-AR" sz="2000" b="1" dirty="0">
              <a:solidFill>
                <a:schemeClr val="tx1"/>
              </a:solidFill>
              <a:latin typeface="Trebuchet MS" panose="020B0603020202020204" pitchFamily="34" charset="0"/>
            </a:endParaRPr>
          </a:p>
          <a:p>
            <a:pPr algn="ctr"/>
            <a:endParaRPr lang="es-AR" sz="2000" dirty="0">
              <a:solidFill>
                <a:schemeClr val="tx1"/>
              </a:solidFill>
              <a:latin typeface="Trebuchet MS" panose="020B0603020202020204" pitchFamily="34" charset="0"/>
            </a:endParaRPr>
          </a:p>
          <a:p>
            <a:pPr marL="285750" indent="-285750" algn="ctr">
              <a:buFont typeface="Wingdings" panose="05000000000000000000" pitchFamily="2" charset="2"/>
              <a:buChar char="v"/>
            </a:pPr>
            <a:r>
              <a:rPr lang="es-AR" sz="2000" dirty="0">
                <a:solidFill>
                  <a:schemeClr val="tx1"/>
                </a:solidFill>
                <a:latin typeface="Trebuchet MS" panose="020B0603020202020204" pitchFamily="34" charset="0"/>
              </a:rPr>
              <a:t> </a:t>
            </a:r>
            <a:r>
              <a:rPr lang="es-AR" dirty="0">
                <a:solidFill>
                  <a:schemeClr val="tx1"/>
                </a:solidFill>
                <a:latin typeface="Trebuchet MS" panose="020B0603020202020204" pitchFamily="34" charset="0"/>
              </a:rPr>
              <a:t>Cultura de la información: recolecta y analiza datos relevantes sobre seguridad</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v"/>
            </a:pPr>
            <a:r>
              <a:rPr lang="es-AR" dirty="0">
                <a:solidFill>
                  <a:schemeClr val="tx1"/>
                </a:solidFill>
                <a:latin typeface="Trebuchet MS" panose="020B0603020202020204" pitchFamily="34" charset="0"/>
              </a:rPr>
              <a:t>Cultura del reporte: sentirse libre de notificar problemas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v"/>
            </a:pPr>
            <a:r>
              <a:rPr lang="es-AR" dirty="0">
                <a:solidFill>
                  <a:schemeClr val="tx1"/>
                </a:solidFill>
                <a:latin typeface="Trebuchet MS" panose="020B0603020202020204" pitchFamily="34" charset="0"/>
              </a:rPr>
              <a:t>Cultura del aprendizaje: capacidad de aprender de los errores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v"/>
            </a:pPr>
            <a:r>
              <a:rPr lang="es-AR" dirty="0">
                <a:solidFill>
                  <a:schemeClr val="tx1"/>
                </a:solidFill>
                <a:latin typeface="Trebuchet MS" panose="020B0603020202020204" pitchFamily="34" charset="0"/>
              </a:rPr>
              <a:t>Cultura Justa: donde los errores y actos inseguros no son castigados, si el error no es intencional, donde se sanciona a aquellos que actúan temerariamente tomando riesgos de manera deliberada e injustificada</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v"/>
            </a:pPr>
            <a:r>
              <a:rPr lang="es-AR" dirty="0">
                <a:solidFill>
                  <a:schemeClr val="tx1"/>
                </a:solidFill>
                <a:latin typeface="Trebuchet MS" panose="020B0603020202020204" pitchFamily="34" charset="0"/>
              </a:rPr>
              <a:t>Cultura flexible: donde la organización y las personas que la componen son capaces de adaptarse efectivamente a la necesidad de cambio.</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v"/>
            </a:pPr>
            <a:endParaRPr lang="es-AR"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1546317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868680" y="1341120"/>
            <a:ext cx="10454640" cy="5516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anose="020B0603020202020204" pitchFamily="34" charset="0"/>
              </a:rPr>
              <a:t>Pilares de la cultura de Seguridad:</a:t>
            </a:r>
            <a:br>
              <a:rPr lang="es-AR" sz="2000" b="1" dirty="0">
                <a:solidFill>
                  <a:schemeClr val="tx1"/>
                </a:solidFill>
                <a:latin typeface="Trebuchet MS" panose="020B0603020202020204" pitchFamily="34" charset="0"/>
              </a:rPr>
            </a:br>
            <a:endParaRPr lang="es-AR" sz="2000" b="1"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Reporte y revelación de errores: Transparencia.</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Manejarnos siempre con la verdad. Se realizara un análisis exhaustivo de cada uno de los reportes, implementación de medidas de mejora. Control y nuevo análisis. Mejora continua</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Compromiso de los Líderes:</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Algunos trabajos de investigación demostraron que entre el 75 a 80% de las iniciativas tomadas para modificar conductas inseguras, fracasa por falta de compromiso de sus lideres.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Trabajo en equipo y comunicación:</a:t>
            </a:r>
          </a:p>
          <a:p>
            <a:pPr algn="ctr"/>
            <a:r>
              <a:rPr lang="es-AR" dirty="0">
                <a:solidFill>
                  <a:schemeClr val="tx1"/>
                </a:solidFill>
                <a:latin typeface="Trebuchet MS" panose="020B0603020202020204" pitchFamily="34" charset="0"/>
              </a:rPr>
              <a:t>Los equipos comenten menos errores que los individuos, cuando cada miembro conoce sus responsabilidades y la de los demás. La falta de comunicación es uno de los problemas más importantes que nos enfrentamos los profesionales de la salud, tanto con nuestros pares como con los pacientes y sus familiares.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AutoNum type="arabicPeriod" startAt="4"/>
            </a:pPr>
            <a:r>
              <a:rPr lang="es-AR" dirty="0">
                <a:solidFill>
                  <a:schemeClr val="tx1"/>
                </a:solidFill>
                <a:latin typeface="Trebuchet MS" panose="020B0603020202020204" pitchFamily="34" charset="0"/>
              </a:rPr>
              <a:t>Capacitación en seguridad:</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Es tarea del Servicio de Calidad, de los jefes, médicos,  enfermeras, administradores y del resto del personal en la “ciencia” de la seguridad.</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AutoNum type="arabicPeriod" startAt="4"/>
            </a:pPr>
            <a:r>
              <a:rPr lang="es-AR" dirty="0">
                <a:solidFill>
                  <a:schemeClr val="tx1"/>
                </a:solidFill>
                <a:latin typeface="Trebuchet MS" panose="020B0603020202020204" pitchFamily="34" charset="0"/>
              </a:rPr>
              <a:t> Participación de los pacientes: mediante encuestas, reportes, etc. Educar al paciente en la cultura de la seguridad</a:t>
            </a:r>
          </a:p>
          <a:p>
            <a:pPr algn="ctr"/>
            <a:endParaRPr lang="es-AR" dirty="0">
              <a:solidFill>
                <a:schemeClr val="tx1"/>
              </a:solidFill>
              <a:latin typeface="Trebuchet MS" panose="020B0603020202020204" pitchFamily="34" charset="0"/>
            </a:endParaRPr>
          </a:p>
          <a:p>
            <a:pPr algn="ct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250631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701040" y="670560"/>
            <a:ext cx="10454640" cy="5516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latin typeface="Trebuchet MS" panose="020B0603020202020204" pitchFamily="34" charset="0"/>
            </a:endParaRPr>
          </a:p>
          <a:p>
            <a:pPr algn="ct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p:txBody>
      </p:sp>
      <p:sp>
        <p:nvSpPr>
          <p:cNvPr id="3" name="Rectángulo 2"/>
          <p:cNvSpPr/>
          <p:nvPr/>
        </p:nvSpPr>
        <p:spPr>
          <a:xfrm>
            <a:off x="1473917" y="3038858"/>
            <a:ext cx="9616440" cy="2456057"/>
          </a:xfrm>
          <a:prstGeom prst="rect">
            <a:avLst/>
          </a:prstGeom>
        </p:spPr>
        <p:txBody>
          <a:bodyPr wrap="square">
            <a:spAutoFit/>
          </a:bodyPr>
          <a:lstStyle/>
          <a:p>
            <a:pPr algn="ctr">
              <a:spcBef>
                <a:spcPct val="20000"/>
              </a:spcBef>
              <a:buFont typeface="Arial" pitchFamily="34" charset="0"/>
              <a:buNone/>
            </a:pPr>
            <a:r>
              <a:rPr lang="es-ES" altLang="es-ES" sz="2400" b="1" dirty="0">
                <a:latin typeface="Trebuchet MS" panose="020B0603020202020204" pitchFamily="34" charset="0"/>
              </a:rPr>
              <a:t>“</a:t>
            </a:r>
            <a:r>
              <a:rPr lang="es-ES" sz="2400" b="1" dirty="0">
                <a:latin typeface="Trebuchet MS" panose="020B0603020202020204" pitchFamily="34" charset="0"/>
              </a:rPr>
              <a:t>En una cultura persecutoria y de culpa, la gente deja de hablar; cuanto más callados están, menos se aprende; cuando menos se aprende, menos se mejora</a:t>
            </a:r>
            <a:r>
              <a:rPr lang="es-ES" altLang="es-ES" sz="2400" b="1" dirty="0">
                <a:latin typeface="Trebuchet MS" panose="020B0603020202020204" pitchFamily="34" charset="0"/>
              </a:rPr>
              <a:t>”</a:t>
            </a:r>
          </a:p>
          <a:p>
            <a:pPr algn="ctr">
              <a:spcBef>
                <a:spcPct val="20000"/>
              </a:spcBef>
              <a:buFont typeface="Arial" pitchFamily="34" charset="0"/>
              <a:buNone/>
            </a:pPr>
            <a:endParaRPr lang="es-ES" sz="2400" b="1" dirty="0">
              <a:latin typeface="Trebuchet MS" panose="020B0603020202020204" pitchFamily="34" charset="0"/>
            </a:endParaRPr>
          </a:p>
          <a:p>
            <a:pPr algn="ctr">
              <a:spcBef>
                <a:spcPct val="20000"/>
              </a:spcBef>
              <a:buFont typeface="Arial" pitchFamily="34" charset="0"/>
              <a:buNone/>
            </a:pPr>
            <a:r>
              <a:rPr lang="es-ES" altLang="es-ES" sz="2400" b="1" dirty="0">
                <a:latin typeface="Trebuchet MS" panose="020B0603020202020204" pitchFamily="34" charset="0"/>
              </a:rPr>
              <a:t>“</a:t>
            </a:r>
            <a:r>
              <a:rPr lang="es-ES" sz="2400" b="1" dirty="0">
                <a:latin typeface="Trebuchet MS" panose="020B0603020202020204" pitchFamily="34" charset="0"/>
              </a:rPr>
              <a:t>El principal obstáculo en la prevención de errores es castigar a   la gente por hacerlos</a:t>
            </a:r>
            <a:r>
              <a:rPr lang="es-ES" altLang="es-ES" sz="2400" b="1" dirty="0">
                <a:latin typeface="Trebuchet MS" panose="020B0603020202020204" pitchFamily="34" charset="0"/>
              </a:rPr>
              <a:t>”</a:t>
            </a:r>
            <a:endParaRPr lang="es-ES" sz="2400" b="1" dirty="0">
              <a:latin typeface="Trebuchet MS" panose="020B0603020202020204" pitchFamily="34" charset="0"/>
            </a:endParaRPr>
          </a:p>
        </p:txBody>
      </p:sp>
      <p:pic>
        <p:nvPicPr>
          <p:cNvPr id="5" name="Imagen 5" descr="Lleap.jpg"/>
          <p:cNvPicPr>
            <a:picLocks noChangeAspect="1"/>
          </p:cNvPicPr>
          <p:nvPr/>
        </p:nvPicPr>
        <p:blipFill>
          <a:blip r:embed="rId4" cstate="print"/>
          <a:srcRect/>
          <a:stretch>
            <a:fillRect/>
          </a:stretch>
        </p:blipFill>
        <p:spPr bwMode="auto">
          <a:xfrm>
            <a:off x="0" y="0"/>
            <a:ext cx="1834560" cy="2604141"/>
          </a:xfrm>
          <a:prstGeom prst="rect">
            <a:avLst/>
          </a:prstGeom>
          <a:noFill/>
          <a:ln w="9525">
            <a:noFill/>
            <a:miter lim="800000"/>
            <a:headEnd/>
            <a:tailEnd/>
          </a:ln>
        </p:spPr>
      </p:pic>
      <p:sp>
        <p:nvSpPr>
          <p:cNvPr id="7" name="CuadroTexto 3"/>
          <p:cNvSpPr txBox="1">
            <a:spLocks noChangeArrowheads="1"/>
          </p:cNvSpPr>
          <p:nvPr/>
        </p:nvSpPr>
        <p:spPr bwMode="auto">
          <a:xfrm>
            <a:off x="9936480" y="6294120"/>
            <a:ext cx="2255520" cy="307777"/>
          </a:xfrm>
          <a:prstGeom prst="rect">
            <a:avLst/>
          </a:prstGeom>
          <a:noFill/>
          <a:ln w="9525">
            <a:noFill/>
            <a:miter lim="800000"/>
            <a:headEnd/>
            <a:tailEnd/>
          </a:ln>
        </p:spPr>
        <p:txBody>
          <a:bodyPr wrap="square">
            <a:spAutoFit/>
          </a:bodyPr>
          <a:lstStyle/>
          <a:p>
            <a:r>
              <a:rPr lang="es-ES" sz="1400" b="1" dirty="0" err="1">
                <a:latin typeface="Trebuchet MS" panose="020B0603020202020204" pitchFamily="34" charset="0"/>
              </a:rPr>
              <a:t>Lucian</a:t>
            </a:r>
            <a:r>
              <a:rPr lang="es-ES" sz="1400" b="1" dirty="0">
                <a:latin typeface="Trebuchet MS" panose="020B0603020202020204" pitchFamily="34" charset="0"/>
              </a:rPr>
              <a:t> </a:t>
            </a:r>
            <a:r>
              <a:rPr lang="es-ES" sz="1400" b="1" dirty="0" err="1">
                <a:latin typeface="Trebuchet MS" panose="020B0603020202020204" pitchFamily="34" charset="0"/>
              </a:rPr>
              <a:t>Leap</a:t>
            </a:r>
            <a:r>
              <a:rPr lang="es-ES" sz="1400" b="1" dirty="0">
                <a:latin typeface="Trebuchet MS" panose="020B0603020202020204" pitchFamily="34" charset="0"/>
              </a:rPr>
              <a:t>, 1997</a:t>
            </a:r>
          </a:p>
        </p:txBody>
      </p:sp>
    </p:spTree>
    <p:extLst>
      <p:ext uri="{BB962C8B-B14F-4D97-AF65-F5344CB8AC3E}">
        <p14:creationId xmlns:p14="http://schemas.microsoft.com/office/powerpoint/2010/main" val="3396217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950720" y="1687830"/>
            <a:ext cx="8366760" cy="3779520"/>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dirty="0">
                <a:solidFill>
                  <a:schemeClr val="tx1"/>
                </a:solidFill>
                <a:latin typeface="Trebuchet MS" panose="020B0603020202020204" pitchFamily="34" charset="0"/>
              </a:rPr>
              <a:t>Errar es Humano</a:t>
            </a:r>
          </a:p>
        </p:txBody>
      </p:sp>
    </p:spTree>
    <p:extLst>
      <p:ext uri="{BB962C8B-B14F-4D97-AF65-F5344CB8AC3E}">
        <p14:creationId xmlns:p14="http://schemas.microsoft.com/office/powerpoint/2010/main" val="2952945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descr="errar es humano.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44645" cy="215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2 Rectángulo"/>
          <p:cNvSpPr/>
          <p:nvPr/>
        </p:nvSpPr>
        <p:spPr>
          <a:xfrm>
            <a:off x="4173794" y="324466"/>
            <a:ext cx="6975988" cy="1519084"/>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tx1"/>
                </a:solidFill>
                <a:latin typeface="Trebuchet MS" pitchFamily="34" charset="0"/>
              </a:rPr>
              <a:t>Informe del </a:t>
            </a:r>
            <a:r>
              <a:rPr lang="es-AR" b="1" dirty="0" err="1">
                <a:solidFill>
                  <a:schemeClr val="tx1"/>
                </a:solidFill>
                <a:latin typeface="Trebuchet MS" pitchFamily="34" charset="0"/>
              </a:rPr>
              <a:t>Institute</a:t>
            </a:r>
            <a:r>
              <a:rPr lang="es-AR" b="1" dirty="0">
                <a:solidFill>
                  <a:schemeClr val="tx1"/>
                </a:solidFill>
                <a:latin typeface="Trebuchet MS" pitchFamily="34" charset="0"/>
              </a:rPr>
              <a:t>  of Medicine (IOM) de Washington (</a:t>
            </a:r>
            <a:r>
              <a:rPr lang="es-AR" b="1" dirty="0" err="1">
                <a:solidFill>
                  <a:schemeClr val="tx1"/>
                </a:solidFill>
                <a:latin typeface="Trebuchet MS" pitchFamily="34" charset="0"/>
              </a:rPr>
              <a:t>Kohn</a:t>
            </a:r>
            <a:r>
              <a:rPr lang="es-AR" b="1" dirty="0">
                <a:solidFill>
                  <a:schemeClr val="tx1"/>
                </a:solidFill>
                <a:latin typeface="Trebuchet MS" pitchFamily="34" charset="0"/>
              </a:rPr>
              <a:t> y col. 1999)</a:t>
            </a:r>
            <a:endParaRPr lang="es-ES" b="1" dirty="0">
              <a:solidFill>
                <a:schemeClr val="tx1"/>
              </a:solidFill>
              <a:latin typeface="Trebuchet MS" pitchFamily="34" charset="0"/>
            </a:endParaRPr>
          </a:p>
        </p:txBody>
      </p:sp>
      <p:sp>
        <p:nvSpPr>
          <p:cNvPr id="14" name="13 Rectángulo"/>
          <p:cNvSpPr/>
          <p:nvPr/>
        </p:nvSpPr>
        <p:spPr>
          <a:xfrm>
            <a:off x="911942" y="2300748"/>
            <a:ext cx="10368116" cy="3908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latin typeface="Trebuchet MS" pitchFamily="34" charset="0"/>
              </a:rPr>
              <a:t>El</a:t>
            </a:r>
            <a:r>
              <a:rPr lang="es-AR" dirty="0" err="1">
                <a:solidFill>
                  <a:schemeClr val="tx1"/>
                </a:solidFill>
                <a:latin typeface="Trebuchet MS" pitchFamily="34" charset="0"/>
              </a:rPr>
              <a:t>Pone</a:t>
            </a:r>
            <a:r>
              <a:rPr lang="es-AR" dirty="0">
                <a:solidFill>
                  <a:schemeClr val="tx1"/>
                </a:solidFill>
                <a:latin typeface="Trebuchet MS" pitchFamily="34" charset="0"/>
              </a:rPr>
              <a:t> en el centro del debate la seguridad de la atención médica</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r>
              <a:rPr lang="es-AR" dirty="0">
                <a:solidFill>
                  <a:schemeClr val="tx1"/>
                </a:solidFill>
                <a:latin typeface="Trebuchet MS" pitchFamily="34" charset="0"/>
              </a:rPr>
              <a:t>Destaca que morían  por año en EEUU 44.000 a 98.000 personas por error médico</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r>
              <a:rPr lang="es-AR" dirty="0">
                <a:solidFill>
                  <a:schemeClr val="tx1"/>
                </a:solidFill>
                <a:latin typeface="Trebuchet MS" pitchFamily="34" charset="0"/>
              </a:rPr>
              <a:t>El tema no se abordaba antes por temor a la sanción, por el concepto de culpabilidad</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r>
              <a:rPr lang="es-AR" dirty="0">
                <a:solidFill>
                  <a:schemeClr val="tx1"/>
                </a:solidFill>
                <a:latin typeface="Trebuchet MS" pitchFamily="34" charset="0"/>
              </a:rPr>
              <a:t>La “culpabilidad” asociada a la vagancia, incompetencia o inatención.</a:t>
            </a:r>
            <a:br>
              <a:rPr lang="es-AR" dirty="0">
                <a:solidFill>
                  <a:schemeClr val="tx1"/>
                </a:solidFill>
                <a:latin typeface="Trebuchet MS" pitchFamily="34" charset="0"/>
              </a:rPr>
            </a:br>
            <a:r>
              <a:rPr lang="es-AR" dirty="0">
                <a:solidFill>
                  <a:schemeClr val="tx1"/>
                </a:solidFill>
                <a:latin typeface="Trebuchet MS" pitchFamily="34" charset="0"/>
              </a:rPr>
              <a:t> Pensamiento equivocado:  “la diligencia de una sola persona podía haber evitado el error”.</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r>
              <a:rPr lang="es-AR" dirty="0">
                <a:solidFill>
                  <a:schemeClr val="tx1"/>
                </a:solidFill>
                <a:latin typeface="Trebuchet MS" pitchFamily="34" charset="0"/>
              </a:rPr>
              <a:t>Existen casos  donde se actúa por negligencia del médico o la enfermera, pero la mayoría de los errores se debe a fallas en los procesos o sistemas. Existe un efector final  (médico o enfermera)</a:t>
            </a:r>
            <a:endParaRPr lang="es-ES" dirty="0">
              <a:latin typeface="Trebuchet MS" pitchFamily="34" charset="0"/>
            </a:endParaRPr>
          </a:p>
        </p:txBody>
      </p:sp>
    </p:spTree>
    <p:extLst>
      <p:ext uri="{BB962C8B-B14F-4D97-AF65-F5344CB8AC3E}">
        <p14:creationId xmlns:p14="http://schemas.microsoft.com/office/powerpoint/2010/main" val="2329063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5" name="4 Rectángulo"/>
          <p:cNvSpPr/>
          <p:nvPr/>
        </p:nvSpPr>
        <p:spPr>
          <a:xfrm>
            <a:off x="3864077" y="265471"/>
            <a:ext cx="3908323" cy="943897"/>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itchFamily="34" charset="0"/>
              </a:rPr>
              <a:t>Cultura del error</a:t>
            </a:r>
            <a:endParaRPr lang="es-ES" sz="2000" b="1" dirty="0">
              <a:solidFill>
                <a:schemeClr val="tx1"/>
              </a:solidFill>
              <a:latin typeface="Trebuchet MS" pitchFamily="34" charset="0"/>
            </a:endParaRPr>
          </a:p>
        </p:txBody>
      </p:sp>
      <p:sp>
        <p:nvSpPr>
          <p:cNvPr id="6" name="5 Rectángulo"/>
          <p:cNvSpPr/>
          <p:nvPr/>
        </p:nvSpPr>
        <p:spPr>
          <a:xfrm>
            <a:off x="648929" y="1651819"/>
            <a:ext cx="11002297" cy="4822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Trebuchet MS" pitchFamily="34" charset="0"/>
            </a:endParaRPr>
          </a:p>
          <a:p>
            <a:pPr algn="ctr">
              <a:buClr>
                <a:schemeClr val="tx1"/>
              </a:buClr>
              <a:buFont typeface="Wingdings" pitchFamily="2" charset="2"/>
              <a:buChar char="Ø"/>
            </a:pPr>
            <a:r>
              <a:rPr lang="es-AR" dirty="0">
                <a:solidFill>
                  <a:schemeClr val="tx1"/>
                </a:solidFill>
                <a:latin typeface="Trebuchet MS" pitchFamily="34" charset="0"/>
              </a:rPr>
              <a:t>  La mayoría de los errores nacen de sistemas pobremente diseñados. Debemos cambiar el concepto de culpa y ocultamiento por el “sinceramiento del problema”</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Ø"/>
            </a:pPr>
            <a:r>
              <a:rPr lang="es-AR" dirty="0">
                <a:solidFill>
                  <a:schemeClr val="tx1"/>
                </a:solidFill>
                <a:latin typeface="Trebuchet MS" pitchFamily="34" charset="0"/>
              </a:rPr>
              <a:t> Se debe analizar el error e implementar el cambio</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Ø"/>
            </a:pPr>
            <a:r>
              <a:rPr lang="es-AR" dirty="0">
                <a:latin typeface="Trebuchet MS" pitchFamily="34" charset="0"/>
              </a:rPr>
              <a:t> </a:t>
            </a:r>
            <a:r>
              <a:rPr lang="es-AR" dirty="0">
                <a:solidFill>
                  <a:schemeClr val="tx1"/>
                </a:solidFill>
                <a:latin typeface="Trebuchet MS" pitchFamily="34" charset="0"/>
              </a:rPr>
              <a:t>En el ámbito quirúrgico Max </a:t>
            </a:r>
            <a:r>
              <a:rPr lang="es-AR" dirty="0" err="1">
                <a:solidFill>
                  <a:schemeClr val="tx1"/>
                </a:solidFill>
                <a:latin typeface="Trebuchet MS" pitchFamily="34" charset="0"/>
              </a:rPr>
              <a:t>Thorek</a:t>
            </a:r>
            <a:r>
              <a:rPr lang="es-AR" dirty="0">
                <a:solidFill>
                  <a:schemeClr val="tx1"/>
                </a:solidFill>
                <a:latin typeface="Trebuchet MS" pitchFamily="34" charset="0"/>
              </a:rPr>
              <a:t> en Chicago en 1932 publica “</a:t>
            </a:r>
            <a:r>
              <a:rPr lang="es-AR" dirty="0" err="1">
                <a:solidFill>
                  <a:schemeClr val="tx1"/>
                </a:solidFill>
                <a:latin typeface="Trebuchet MS" pitchFamily="34" charset="0"/>
              </a:rPr>
              <a:t>Surgical</a:t>
            </a:r>
            <a:r>
              <a:rPr lang="es-AR" dirty="0">
                <a:solidFill>
                  <a:schemeClr val="tx1"/>
                </a:solidFill>
                <a:latin typeface="Trebuchet MS" pitchFamily="34" charset="0"/>
              </a:rPr>
              <a:t> Error and </a:t>
            </a:r>
            <a:r>
              <a:rPr lang="es-AR" dirty="0" err="1">
                <a:solidFill>
                  <a:schemeClr val="tx1"/>
                </a:solidFill>
                <a:latin typeface="Trebuchet MS" pitchFamily="34" charset="0"/>
              </a:rPr>
              <a:t>Safaguards</a:t>
            </a:r>
            <a:r>
              <a:rPr lang="es-AR" dirty="0">
                <a:solidFill>
                  <a:schemeClr val="tx1"/>
                </a:solidFill>
                <a:latin typeface="Trebuchet MS" pitchFamily="34" charset="0"/>
              </a:rPr>
              <a:t>” en donde analiza sus errores y los de sus cirujanos, con la finalidad de prevenirlos y evitarlos</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Ø"/>
            </a:pPr>
            <a:r>
              <a:rPr lang="es-AR" dirty="0">
                <a:solidFill>
                  <a:schemeClr val="tx1"/>
                </a:solidFill>
                <a:latin typeface="Trebuchet MS" pitchFamily="34" charset="0"/>
              </a:rPr>
              <a:t> En 1983 el British </a:t>
            </a:r>
            <a:r>
              <a:rPr lang="es-AR" dirty="0" err="1">
                <a:solidFill>
                  <a:schemeClr val="tx1"/>
                </a:solidFill>
                <a:latin typeface="Trebuchet MS" pitchFamily="34" charset="0"/>
              </a:rPr>
              <a:t>Medical</a:t>
            </a:r>
            <a:r>
              <a:rPr lang="es-AR" dirty="0">
                <a:solidFill>
                  <a:schemeClr val="tx1"/>
                </a:solidFill>
                <a:latin typeface="Trebuchet MS" pitchFamily="34" charset="0"/>
              </a:rPr>
              <a:t> </a:t>
            </a:r>
            <a:r>
              <a:rPr lang="es-AR" dirty="0" err="1">
                <a:solidFill>
                  <a:schemeClr val="tx1"/>
                </a:solidFill>
                <a:latin typeface="Trebuchet MS" pitchFamily="34" charset="0"/>
              </a:rPr>
              <a:t>Journals</a:t>
            </a:r>
            <a:r>
              <a:rPr lang="es-AR" dirty="0">
                <a:solidFill>
                  <a:schemeClr val="tx1"/>
                </a:solidFill>
                <a:latin typeface="Trebuchet MS" pitchFamily="34" charset="0"/>
              </a:rPr>
              <a:t> publica el trabajo de Karl </a:t>
            </a:r>
            <a:r>
              <a:rPr lang="es-AR" dirty="0" err="1">
                <a:solidFill>
                  <a:schemeClr val="tx1"/>
                </a:solidFill>
                <a:latin typeface="Trebuchet MS" pitchFamily="34" charset="0"/>
              </a:rPr>
              <a:t>Popper</a:t>
            </a:r>
            <a:r>
              <a:rPr lang="es-AR" dirty="0">
                <a:solidFill>
                  <a:schemeClr val="tx1"/>
                </a:solidFill>
                <a:latin typeface="Trebuchet MS" pitchFamily="34" charset="0"/>
              </a:rPr>
              <a:t>  y Niel Mac </a:t>
            </a:r>
            <a:r>
              <a:rPr lang="es-AR" dirty="0" err="1">
                <a:solidFill>
                  <a:schemeClr val="tx1"/>
                </a:solidFill>
                <a:latin typeface="Trebuchet MS" pitchFamily="34" charset="0"/>
              </a:rPr>
              <a:t>Intyre</a:t>
            </a:r>
            <a:r>
              <a:rPr lang="es-AR" dirty="0">
                <a:solidFill>
                  <a:schemeClr val="tx1"/>
                </a:solidFill>
                <a:latin typeface="Trebuchet MS" pitchFamily="34" charset="0"/>
              </a:rPr>
              <a:t> “Aprender de los errores es un proceso lento, penoso y de alto costo</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Ø"/>
            </a:pPr>
            <a:r>
              <a:rPr lang="es-AR" dirty="0">
                <a:solidFill>
                  <a:schemeClr val="tx1"/>
                </a:solidFill>
                <a:latin typeface="Trebuchet MS" pitchFamily="34" charset="0"/>
              </a:rPr>
              <a:t> El 1991 un estudio de Harvard (</a:t>
            </a:r>
            <a:r>
              <a:rPr lang="es-AR" dirty="0" err="1">
                <a:solidFill>
                  <a:schemeClr val="tx1"/>
                </a:solidFill>
                <a:latin typeface="Trebuchet MS" pitchFamily="34" charset="0"/>
              </a:rPr>
              <a:t>Brennan</a:t>
            </a:r>
            <a:r>
              <a:rPr lang="es-AR" dirty="0">
                <a:solidFill>
                  <a:schemeClr val="tx1"/>
                </a:solidFill>
                <a:latin typeface="Trebuchet MS" pitchFamily="34" charset="0"/>
              </a:rPr>
              <a:t> y col 1991) investiga la incidencia de los eventos adversos (EA) en 30.122 historia clínicas tomadas al azar, identificándose 3,7  EA, de los cuales el 58% fueron considerados prevenibles</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Ø"/>
            </a:pPr>
            <a:r>
              <a:rPr lang="es-AR" dirty="0">
                <a:solidFill>
                  <a:schemeClr val="tx1"/>
                </a:solidFill>
                <a:latin typeface="Trebuchet MS" pitchFamily="34" charset="0"/>
              </a:rPr>
              <a:t> </a:t>
            </a:r>
            <a:r>
              <a:rPr lang="es-AR" b="1" dirty="0">
                <a:solidFill>
                  <a:schemeClr val="tx1"/>
                </a:solidFill>
                <a:latin typeface="Trebuchet MS" pitchFamily="34" charset="0"/>
              </a:rPr>
              <a:t>Los EA prevenibles serian la 8</a:t>
            </a:r>
            <a:r>
              <a:rPr lang="es-AR" b="1" baseline="30000" dirty="0">
                <a:solidFill>
                  <a:schemeClr val="tx1"/>
                </a:solidFill>
                <a:latin typeface="Trebuchet MS" pitchFamily="34" charset="0"/>
              </a:rPr>
              <a:t>va</a:t>
            </a:r>
            <a:r>
              <a:rPr lang="es-AR" b="1" dirty="0">
                <a:solidFill>
                  <a:schemeClr val="tx1"/>
                </a:solidFill>
                <a:latin typeface="Trebuchet MS" pitchFamily="34" charset="0"/>
              </a:rPr>
              <a:t> cauda de muerte más frecuente</a:t>
            </a:r>
            <a:endParaRPr lang="es-ES" b="1" dirty="0">
              <a:solidFill>
                <a:schemeClr val="tx1"/>
              </a:solidFill>
              <a:latin typeface="Trebuchet MS" pitchFamily="34" charset="0"/>
            </a:endParaRPr>
          </a:p>
        </p:txBody>
      </p:sp>
    </p:spTree>
    <p:extLst>
      <p:ext uri="{BB962C8B-B14F-4D97-AF65-F5344CB8AC3E}">
        <p14:creationId xmlns:p14="http://schemas.microsoft.com/office/powerpoint/2010/main" val="2952945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21590" y="1321356"/>
            <a:ext cx="4250030" cy="1352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b="1" dirty="0">
                <a:solidFill>
                  <a:schemeClr val="tx1"/>
                </a:solidFill>
                <a:latin typeface="Trebuchet MS" panose="020B0603020202020204" pitchFamily="34" charset="0"/>
                <a:cs typeface="Times New Roman" panose="02020603050405020304" pitchFamily="18" charset="0"/>
              </a:rPr>
              <a:t>Frank Price:</a:t>
            </a:r>
            <a:br>
              <a:rPr lang="es-AR" b="1" dirty="0">
                <a:solidFill>
                  <a:schemeClr val="tx1"/>
                </a:solidFill>
                <a:latin typeface="Trebuchet MS" panose="020B0603020202020204" pitchFamily="34" charset="0"/>
                <a:cs typeface="Times New Roman" panose="02020603050405020304" pitchFamily="18" charset="0"/>
              </a:rPr>
            </a:br>
            <a:r>
              <a:rPr lang="es-AR" b="1" dirty="0">
                <a:solidFill>
                  <a:schemeClr val="tx1"/>
                </a:solidFill>
                <a:latin typeface="Trebuchet MS" panose="020B0603020202020204" pitchFamily="34" charset="0"/>
                <a:cs typeface="Times New Roman" panose="02020603050405020304" pitchFamily="18" charset="0"/>
              </a:rPr>
              <a:t>                     “Grado de armonía entre la expectativa y la realidad”</a:t>
            </a:r>
            <a:endParaRPr lang="es-AR" dirty="0">
              <a:solidFill>
                <a:schemeClr val="tx1"/>
              </a:solidFill>
              <a:latin typeface="Trebuchet MS" panose="020B0603020202020204" pitchFamily="34" charset="0"/>
              <a:cs typeface="Times New Roman" panose="02020603050405020304" pitchFamily="18" charset="0"/>
            </a:endParaRPr>
          </a:p>
        </p:txBody>
      </p:sp>
      <p:sp>
        <p:nvSpPr>
          <p:cNvPr id="4" name="Rectángulo 3"/>
          <p:cNvSpPr/>
          <p:nvPr/>
        </p:nvSpPr>
        <p:spPr>
          <a:xfrm>
            <a:off x="392802" y="3452055"/>
            <a:ext cx="4507606" cy="24563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dirty="0">
                <a:solidFill>
                  <a:schemeClr val="tx1"/>
                </a:solidFill>
                <a:latin typeface="Trebuchet MS" panose="020B0603020202020204" pitchFamily="34" charset="0"/>
                <a:cs typeface="Times New Roman" panose="02020603050405020304" pitchFamily="18" charset="0"/>
              </a:rPr>
              <a:t>OMS: “La Calidad implica un alto nivel de excelencia profesional, un uso eficiente de recursos, un mínimo de riesgos para el paciente, un alto grado de satisfacción por parte del usuario-cliente-ciudadano, una provisión de servicios accesibles y equitativos, teniendo en cuenta los recursos disponibles.</a:t>
            </a:r>
            <a:br>
              <a:rPr lang="es-AR" dirty="0">
                <a:solidFill>
                  <a:schemeClr val="tx1"/>
                </a:solidFill>
                <a:latin typeface="Trebuchet MS" panose="020B0603020202020204" pitchFamily="34" charset="0"/>
                <a:cs typeface="Times New Roman" panose="02020603050405020304" pitchFamily="18" charset="0"/>
              </a:rPr>
            </a:br>
            <a:r>
              <a:rPr lang="es-AR" dirty="0">
                <a:solidFill>
                  <a:schemeClr val="tx1"/>
                </a:solidFill>
                <a:latin typeface="Trebuchet MS" panose="020B0603020202020204" pitchFamily="34" charset="0"/>
                <a:cs typeface="Times New Roman" panose="02020603050405020304" pitchFamily="18" charset="0"/>
              </a:rPr>
              <a:t>Impacto final en Salud”</a:t>
            </a:r>
          </a:p>
        </p:txBody>
      </p:sp>
      <p:sp>
        <p:nvSpPr>
          <p:cNvPr id="5" name="Elipse 4"/>
          <p:cNvSpPr/>
          <p:nvPr/>
        </p:nvSpPr>
        <p:spPr>
          <a:xfrm>
            <a:off x="4771620" y="187239"/>
            <a:ext cx="2446986" cy="9659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dirty="0">
                <a:latin typeface="Trebuchet MS" panose="020B0603020202020204" pitchFamily="34" charset="0"/>
                <a:cs typeface="Times New Roman" panose="02020603050405020304" pitchFamily="18" charset="0"/>
              </a:rPr>
              <a:t>Calidad</a:t>
            </a:r>
          </a:p>
        </p:txBody>
      </p:sp>
      <p:sp>
        <p:nvSpPr>
          <p:cNvPr id="7" name="Elipse 6"/>
          <p:cNvSpPr/>
          <p:nvPr/>
        </p:nvSpPr>
        <p:spPr>
          <a:xfrm>
            <a:off x="5190184" y="5679581"/>
            <a:ext cx="2028421" cy="5537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latin typeface="Trebuchet MS" panose="020B0603020202020204" pitchFamily="34" charset="0"/>
                <a:cs typeface="Times New Roman" panose="02020603050405020304" pitchFamily="18" charset="0"/>
              </a:rPr>
              <a:t>Proveedor</a:t>
            </a:r>
          </a:p>
        </p:txBody>
      </p:sp>
      <p:sp>
        <p:nvSpPr>
          <p:cNvPr id="8" name="Elipse 7"/>
          <p:cNvSpPr/>
          <p:nvPr/>
        </p:nvSpPr>
        <p:spPr>
          <a:xfrm>
            <a:off x="7379590" y="5657041"/>
            <a:ext cx="1738645" cy="5537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latin typeface="Trebuchet MS" panose="020B0603020202020204" pitchFamily="34" charset="0"/>
                <a:cs typeface="Times New Roman" panose="02020603050405020304" pitchFamily="18" charset="0"/>
              </a:rPr>
              <a:t>Servicios</a:t>
            </a:r>
          </a:p>
        </p:txBody>
      </p:sp>
      <p:sp>
        <p:nvSpPr>
          <p:cNvPr id="9" name="Elipse 8"/>
          <p:cNvSpPr/>
          <p:nvPr/>
        </p:nvSpPr>
        <p:spPr>
          <a:xfrm>
            <a:off x="9568994" y="5634499"/>
            <a:ext cx="1853749" cy="5537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latin typeface="Trebuchet MS" panose="020B0603020202020204" pitchFamily="34" charset="0"/>
                <a:cs typeface="Times New Roman" panose="02020603050405020304" pitchFamily="18" charset="0"/>
              </a:rPr>
              <a:t>Receptor</a:t>
            </a: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243" y="1572755"/>
            <a:ext cx="5021983" cy="3770423"/>
          </a:xfrm>
          <a:prstGeom prst="rect">
            <a:avLst/>
          </a:prstGeom>
        </p:spPr>
      </p:pic>
    </p:spTree>
    <p:extLst>
      <p:ext uri="{BB962C8B-B14F-4D97-AF65-F5344CB8AC3E}">
        <p14:creationId xmlns:p14="http://schemas.microsoft.com/office/powerpoint/2010/main" val="2333999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701040" y="670560"/>
            <a:ext cx="10454640" cy="5516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latin typeface="Trebuchet MS" panose="020B0603020202020204" pitchFamily="34" charset="0"/>
            </a:endParaRPr>
          </a:p>
          <a:p>
            <a:pPr algn="ct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p:txBody>
      </p:sp>
      <p:sp>
        <p:nvSpPr>
          <p:cNvPr id="6" name="Rectángulo 5"/>
          <p:cNvSpPr/>
          <p:nvPr/>
        </p:nvSpPr>
        <p:spPr>
          <a:xfrm>
            <a:off x="318052" y="1105231"/>
            <a:ext cx="11362414" cy="53750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0000"/>
              </a:buClr>
              <a:buFont typeface="Wingdings" panose="05000000000000000000" pitchFamily="2" charset="2"/>
              <a:buChar char="v"/>
            </a:pPr>
            <a:r>
              <a:rPr lang="es-MX" sz="1600" dirty="0"/>
              <a:t> </a:t>
            </a:r>
            <a:r>
              <a:rPr lang="es-MX" sz="1600" dirty="0">
                <a:solidFill>
                  <a:schemeClr val="tx1"/>
                </a:solidFill>
                <a:latin typeface="Trebuchet MS" panose="020B0603020202020204" pitchFamily="34" charset="0"/>
              </a:rPr>
              <a:t>Los Eventos Adversos debido a una atención poco segura son probablemente 1 de las 10 causas de muerte y discapacidad mas frecuente en el mundo</a:t>
            </a:r>
            <a:br>
              <a:rPr lang="es-MX" sz="1600" dirty="0">
                <a:solidFill>
                  <a:schemeClr val="tx1"/>
                </a:solidFill>
                <a:latin typeface="Trebuchet MS" panose="020B0603020202020204" pitchFamily="34" charset="0"/>
              </a:rPr>
            </a:br>
            <a:endParaRPr lang="es-MX" sz="1600" dirty="0">
              <a:solidFill>
                <a:schemeClr val="tx1"/>
              </a:solidFill>
              <a:latin typeface="Trebuchet MS" panose="020B0603020202020204" pitchFamily="34"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rPr>
              <a:t> En Países de altos ingresos se calcula que 1 de cada 10 pacientes sufren daño por la atención Hospitalaria. El 50% son prevenibles</a:t>
            </a:r>
            <a:br>
              <a:rPr lang="es-MX" sz="1600" dirty="0">
                <a:solidFill>
                  <a:schemeClr val="tx1"/>
                </a:solidFill>
                <a:latin typeface="Trebuchet MS" panose="020B0603020202020204" pitchFamily="34" charset="0"/>
              </a:rPr>
            </a:br>
            <a:endParaRPr lang="es-MX" sz="1600" dirty="0">
              <a:solidFill>
                <a:schemeClr val="tx1"/>
              </a:solidFill>
              <a:latin typeface="Trebuchet MS" panose="020B0603020202020204" pitchFamily="34"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rPr>
              <a:t> Cada año se producen 134 millones de eventos adversos por atención poco segura en países de bajos y medios ingresos, lo que provoca 2,6 millones de muertes.</a:t>
            </a:r>
            <a:br>
              <a:rPr lang="es-MX" sz="1600" dirty="0">
                <a:solidFill>
                  <a:schemeClr val="tx1"/>
                </a:solidFill>
                <a:latin typeface="Trebuchet MS" panose="020B0603020202020204" pitchFamily="34" charset="0"/>
              </a:rPr>
            </a:br>
            <a:endParaRPr lang="es-MX" sz="1600" dirty="0">
              <a:solidFill>
                <a:schemeClr val="tx1"/>
              </a:solidFill>
              <a:latin typeface="Trebuchet MS" panose="020B0603020202020204" pitchFamily="34"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Hasta 4 de cada 10 pacientes sufren daños en la atención sanitaria primaria y ambulatoria. Hasta el 80% de los daños se pueden prevenir. Los errores más perjudiciales están relacionados con el diagnóstico, la prescripción y el uso de medicamentos.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El 15% del total de la actividad y el gasto hospitalarios es un resultado directo de eventos adversos.</a:t>
            </a:r>
          </a:p>
          <a:p>
            <a:pPr marL="285750" indent="-285750" algn="ctr">
              <a:buClr>
                <a:srgbClr val="FF0000"/>
              </a:buClr>
              <a:buFont typeface="Wingdings" panose="05000000000000000000" pitchFamily="2" charset="2"/>
              <a:buChar char="v"/>
            </a:pPr>
            <a:endParaRPr lang="es-MX" sz="1600" dirty="0">
              <a:solidFill>
                <a:schemeClr val="tx1"/>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9493857" y="6050943"/>
            <a:ext cx="2122999" cy="3339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rebuchet MS" panose="020B0603020202020204" pitchFamily="34" charset="0"/>
                <a:cs typeface="Times New Roman" panose="02020603050405020304" pitchFamily="18" charset="0"/>
              </a:rPr>
              <a:t>OMS 2022</a:t>
            </a:r>
            <a:endParaRPr lang="es-AR" sz="1400" dirty="0">
              <a:solidFill>
                <a:schemeClr val="tx1"/>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265452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701040" y="670560"/>
            <a:ext cx="10454640" cy="5516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latin typeface="Trebuchet MS" panose="020B0603020202020204" pitchFamily="34" charset="0"/>
            </a:endParaRPr>
          </a:p>
          <a:p>
            <a:pPr algn="ct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p:txBody>
      </p:sp>
      <p:sp>
        <p:nvSpPr>
          <p:cNvPr id="6" name="Rectángulo 5"/>
          <p:cNvSpPr/>
          <p:nvPr/>
        </p:nvSpPr>
        <p:spPr>
          <a:xfrm>
            <a:off x="318052" y="238539"/>
            <a:ext cx="11362414" cy="624177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0000"/>
              </a:buClr>
              <a:buFont typeface="Wingdings" panose="05000000000000000000" pitchFamily="2" charset="2"/>
              <a:buChar char="v"/>
            </a:pPr>
            <a:r>
              <a:rPr lang="es-MX" sz="1600" dirty="0"/>
              <a:t> </a:t>
            </a:r>
            <a:r>
              <a:rPr lang="es-MX" sz="1600" dirty="0">
                <a:solidFill>
                  <a:schemeClr val="tx1"/>
                </a:solidFill>
                <a:latin typeface="Trebuchet MS" panose="020B0603020202020204" pitchFamily="34" charset="0"/>
                <a:cs typeface="Times New Roman" panose="02020603050405020304" pitchFamily="18" charset="0"/>
              </a:rPr>
              <a:t>Cada año, millones de pacientes sufren lesiones o mueren a causa de una atención sanitaria poco segura y de mala calidad.</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Los </a:t>
            </a:r>
            <a:r>
              <a:rPr lang="es-MX" sz="1600" b="1" dirty="0">
                <a:solidFill>
                  <a:schemeClr val="tx1"/>
                </a:solidFill>
                <a:latin typeface="Trebuchet MS" panose="020B0603020202020204" pitchFamily="34" charset="0"/>
                <a:cs typeface="Times New Roman" panose="02020603050405020304" pitchFamily="18" charset="0"/>
              </a:rPr>
              <a:t>errores de medicación</a:t>
            </a:r>
            <a:r>
              <a:rPr lang="es-MX" sz="1600" dirty="0">
                <a:solidFill>
                  <a:schemeClr val="tx1"/>
                </a:solidFill>
                <a:latin typeface="Trebuchet MS" panose="020B0603020202020204" pitchFamily="34" charset="0"/>
                <a:cs typeface="Times New Roman" panose="02020603050405020304" pitchFamily="18" charset="0"/>
              </a:rPr>
              <a:t> son una de las principales causas de lesiones y daños evitables en los sistemas de atención sanitaria: se estima que, en todo el mundo, el costo asociado a los errores de medicación asciende a US$ 42 000 millones anuales </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Las</a:t>
            </a:r>
            <a:r>
              <a:rPr lang="es-MX" sz="1600" b="1" dirty="0">
                <a:solidFill>
                  <a:schemeClr val="tx1"/>
                </a:solidFill>
                <a:latin typeface="Trebuchet MS" panose="020B0603020202020204" pitchFamily="34" charset="0"/>
                <a:cs typeface="Times New Roman" panose="02020603050405020304" pitchFamily="18" charset="0"/>
              </a:rPr>
              <a:t> infecciones relacionadas con la atención sanitaria</a:t>
            </a:r>
            <a:r>
              <a:rPr lang="es-MX" sz="1600" dirty="0">
                <a:solidFill>
                  <a:schemeClr val="tx1"/>
                </a:solidFill>
                <a:latin typeface="Trebuchet MS" panose="020B0603020202020204" pitchFamily="34" charset="0"/>
                <a:cs typeface="Times New Roman" panose="02020603050405020304" pitchFamily="18" charset="0"/>
              </a:rPr>
              <a:t> afectan a 7 y 10 de cada 100 pacientes hospitalizados en países de ingresos altos y países de ingresos bajos y medios, respectivamente</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Los </a:t>
            </a:r>
            <a:r>
              <a:rPr lang="es-MX" sz="1600" b="1" dirty="0">
                <a:solidFill>
                  <a:schemeClr val="tx1"/>
                </a:solidFill>
                <a:latin typeface="Trebuchet MS" panose="020B0603020202020204" pitchFamily="34" charset="0"/>
                <a:cs typeface="Times New Roman" panose="02020603050405020304" pitchFamily="18" charset="0"/>
              </a:rPr>
              <a:t>procedimientos quirúrgicos poco seguros</a:t>
            </a:r>
            <a:r>
              <a:rPr lang="es-MX" sz="1600" dirty="0">
                <a:solidFill>
                  <a:schemeClr val="tx1"/>
                </a:solidFill>
                <a:latin typeface="Trebuchet MS" panose="020B0603020202020204" pitchFamily="34" charset="0"/>
                <a:cs typeface="Times New Roman" panose="02020603050405020304" pitchFamily="18" charset="0"/>
              </a:rPr>
              <a:t> provocan complicaciones en hasta el 25% de los pacientes. Anualmente, casi siete millones de pacientes quirúrgicos sufren complicaciones significativas, de los que un millón fallece durante la intervención o inmediatamente después de ella</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Las </a:t>
            </a:r>
            <a:r>
              <a:rPr lang="es-MX" sz="1600" b="1" dirty="0">
                <a:solidFill>
                  <a:schemeClr val="tx1"/>
                </a:solidFill>
                <a:latin typeface="Trebuchet MS" panose="020B0603020202020204" pitchFamily="34" charset="0"/>
                <a:cs typeface="Times New Roman" panose="02020603050405020304" pitchFamily="18" charset="0"/>
              </a:rPr>
              <a:t>prácticas de inyección poco seguras</a:t>
            </a:r>
            <a:r>
              <a:rPr lang="es-MX" sz="1600" dirty="0">
                <a:solidFill>
                  <a:schemeClr val="tx1"/>
                </a:solidFill>
                <a:latin typeface="Trebuchet MS" panose="020B0603020202020204" pitchFamily="34" charset="0"/>
                <a:cs typeface="Times New Roman" panose="02020603050405020304" pitchFamily="18" charset="0"/>
              </a:rPr>
              <a:t> en entornos de atención sanitaria pueden transmitir infecciones, entre ellas por el VIH y por los virus de la hepatitis B y C, y plantean un peligro directo para los pacientes y los profesionales sanitarios. Representan una carga de daños estimada en 9,2 millones de años de vida perdidos por discapacidad y muerte en todo el mundo</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Los</a:t>
            </a:r>
            <a:r>
              <a:rPr lang="es-MX" sz="1600" b="1" dirty="0">
                <a:solidFill>
                  <a:schemeClr val="tx1"/>
                </a:solidFill>
                <a:latin typeface="Trebuchet MS" panose="020B0603020202020204" pitchFamily="34" charset="0"/>
                <a:cs typeface="Times New Roman" panose="02020603050405020304" pitchFamily="18" charset="0"/>
              </a:rPr>
              <a:t> errores diagnósticos</a:t>
            </a:r>
            <a:r>
              <a:rPr lang="es-MX" sz="1600" dirty="0">
                <a:solidFill>
                  <a:schemeClr val="tx1"/>
                </a:solidFill>
                <a:latin typeface="Trebuchet MS" panose="020B0603020202020204" pitchFamily="34" charset="0"/>
                <a:cs typeface="Times New Roman" panose="02020603050405020304" pitchFamily="18" charset="0"/>
              </a:rPr>
              <a:t> afectan aproximadamente al 5% de los adultos que reciben atención ambulatoria, y más de la mitad de estos errores pueden llegar a causar daños graves. La mayoría de las personas se ven afectadas por algún error de diagnóstico a lo largo de su vida</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v"/>
            </a:pPr>
            <a:endParaRPr lang="es-MX" sz="1600" dirty="0">
              <a:solidFill>
                <a:schemeClr val="tx1"/>
              </a:solidFill>
              <a:latin typeface="Times New Roman" panose="02020603050405020304" pitchFamily="18" charset="0"/>
              <a:cs typeface="Times New Roman" panose="02020603050405020304" pitchFamily="18" charset="0"/>
            </a:endParaRPr>
          </a:p>
          <a:p>
            <a:pPr marL="285750" indent="-285750" algn="ctr">
              <a:buClr>
                <a:srgbClr val="FF0000"/>
              </a:buClr>
              <a:buFont typeface="Wingdings" panose="05000000000000000000" pitchFamily="2" charset="2"/>
              <a:buChar char="v"/>
            </a:pPr>
            <a:endParaRPr lang="es-MX" sz="1600" dirty="0">
              <a:solidFill>
                <a:schemeClr val="tx1"/>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9493857" y="6050943"/>
            <a:ext cx="2122999" cy="3339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rebuchet MS" panose="020B0603020202020204" pitchFamily="34" charset="0"/>
                <a:cs typeface="Times New Roman" panose="02020603050405020304" pitchFamily="18" charset="0"/>
              </a:rPr>
              <a:t>OMS 2022</a:t>
            </a:r>
            <a:endParaRPr lang="es-AR" sz="1400" dirty="0">
              <a:solidFill>
                <a:schemeClr val="tx1"/>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1481279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5" name="4 Rectángulo"/>
          <p:cNvSpPr/>
          <p:nvPr/>
        </p:nvSpPr>
        <p:spPr>
          <a:xfrm>
            <a:off x="4224685" y="123803"/>
            <a:ext cx="2755665" cy="943897"/>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itchFamily="34" charset="0"/>
              </a:rPr>
              <a:t>Error Humano</a:t>
            </a:r>
            <a:endParaRPr lang="es-ES" sz="2000" b="1" dirty="0">
              <a:solidFill>
                <a:schemeClr val="tx1"/>
              </a:solidFill>
              <a:latin typeface="Trebuchet MS" pitchFamily="34" charset="0"/>
            </a:endParaRPr>
          </a:p>
        </p:txBody>
      </p:sp>
      <p:sp>
        <p:nvSpPr>
          <p:cNvPr id="6" name="5 Rectángulo"/>
          <p:cNvSpPr/>
          <p:nvPr/>
        </p:nvSpPr>
        <p:spPr>
          <a:xfrm>
            <a:off x="648929" y="1171977"/>
            <a:ext cx="11002297" cy="530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buFont typeface="Wingdings" pitchFamily="2" charset="2"/>
              <a:buChar char="§"/>
            </a:pPr>
            <a:r>
              <a:rPr lang="es-AR" dirty="0">
                <a:latin typeface="Trebuchet MS" pitchFamily="34" charset="0"/>
              </a:rPr>
              <a:t> </a:t>
            </a:r>
            <a:r>
              <a:rPr lang="es-AR" dirty="0">
                <a:solidFill>
                  <a:schemeClr val="tx1"/>
                </a:solidFill>
                <a:latin typeface="Trebuchet MS" pitchFamily="34" charset="0"/>
              </a:rPr>
              <a:t> Constituye un </a:t>
            </a:r>
            <a:r>
              <a:rPr lang="es-AR" b="1" dirty="0">
                <a:solidFill>
                  <a:schemeClr val="tx1"/>
                </a:solidFill>
                <a:latin typeface="Trebuchet MS" pitchFamily="34" charset="0"/>
              </a:rPr>
              <a:t>error </a:t>
            </a:r>
            <a:r>
              <a:rPr lang="es-AR" dirty="0">
                <a:solidFill>
                  <a:schemeClr val="tx1"/>
                </a:solidFill>
                <a:latin typeface="Trebuchet MS" pitchFamily="34" charset="0"/>
              </a:rPr>
              <a:t>de lo que </a:t>
            </a:r>
            <a:r>
              <a:rPr lang="es-AR" b="1" dirty="0">
                <a:solidFill>
                  <a:schemeClr val="tx1"/>
                </a:solidFill>
                <a:latin typeface="Trebuchet MS" pitchFamily="34" charset="0"/>
              </a:rPr>
              <a:t>se</a:t>
            </a:r>
            <a:r>
              <a:rPr lang="es-AR" dirty="0">
                <a:solidFill>
                  <a:schemeClr val="tx1"/>
                </a:solidFill>
                <a:latin typeface="Trebuchet MS" pitchFamily="34" charset="0"/>
              </a:rPr>
              <a:t> hace y no debe hacerse  y de lo que </a:t>
            </a:r>
            <a:r>
              <a:rPr lang="es-AR" b="1" dirty="0">
                <a:solidFill>
                  <a:schemeClr val="tx1"/>
                </a:solidFill>
                <a:latin typeface="Trebuchet MS" pitchFamily="34" charset="0"/>
              </a:rPr>
              <a:t>no</a:t>
            </a:r>
            <a:r>
              <a:rPr lang="es-AR" dirty="0">
                <a:solidFill>
                  <a:schemeClr val="tx1"/>
                </a:solidFill>
                <a:latin typeface="Trebuchet MS" pitchFamily="34" charset="0"/>
              </a:rPr>
              <a:t> se hace y debe hacerse</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
            </a:pPr>
            <a:r>
              <a:rPr lang="es-AR" b="1" dirty="0">
                <a:solidFill>
                  <a:schemeClr val="tx1"/>
                </a:solidFill>
                <a:latin typeface="Trebuchet MS" pitchFamily="34" charset="0"/>
              </a:rPr>
              <a:t> </a:t>
            </a:r>
            <a:r>
              <a:rPr lang="es-AR" b="1" dirty="0">
                <a:solidFill>
                  <a:srgbClr val="0070C0"/>
                </a:solidFill>
                <a:latin typeface="Trebuchet MS" pitchFamily="34" charset="0"/>
              </a:rPr>
              <a:t>Error de ejecución: </a:t>
            </a:r>
            <a:r>
              <a:rPr lang="es-AR" dirty="0">
                <a:solidFill>
                  <a:schemeClr val="tx1"/>
                </a:solidFill>
                <a:latin typeface="Trebuchet MS" pitchFamily="34" charset="0"/>
              </a:rPr>
              <a:t>Omisión de una acción apropiada  para una circunstancia determinada y la falla para contemplar una acción planeada cuando se intentó.</a:t>
            </a:r>
          </a:p>
          <a:p>
            <a:pPr algn="ctr">
              <a:buClr>
                <a:schemeClr val="tx1"/>
              </a:buClr>
              <a:buFont typeface="Wingdings" pitchFamily="2" charset="2"/>
              <a:buChar char="§"/>
            </a:pPr>
            <a:endParaRPr lang="es-AR" b="1" dirty="0">
              <a:solidFill>
                <a:schemeClr val="tx1"/>
              </a:solidFill>
              <a:latin typeface="Trebuchet MS" pitchFamily="34" charset="0"/>
            </a:endParaRPr>
          </a:p>
          <a:p>
            <a:pPr algn="ctr">
              <a:buClr>
                <a:schemeClr val="tx1"/>
              </a:buClr>
              <a:buFont typeface="Wingdings" pitchFamily="2" charset="2"/>
              <a:buChar char="§"/>
            </a:pPr>
            <a:r>
              <a:rPr lang="es-AR" b="1" dirty="0">
                <a:solidFill>
                  <a:schemeClr val="tx1"/>
                </a:solidFill>
                <a:latin typeface="Trebuchet MS" pitchFamily="34" charset="0"/>
              </a:rPr>
              <a:t> </a:t>
            </a:r>
            <a:r>
              <a:rPr lang="es-AR" b="1" dirty="0">
                <a:solidFill>
                  <a:srgbClr val="0070C0"/>
                </a:solidFill>
                <a:latin typeface="Trebuchet MS" pitchFamily="34" charset="0"/>
              </a:rPr>
              <a:t>Error de planificación</a:t>
            </a:r>
            <a:r>
              <a:rPr lang="es-AR" b="1" dirty="0">
                <a:solidFill>
                  <a:schemeClr val="tx1"/>
                </a:solidFill>
                <a:latin typeface="Trebuchet MS" pitchFamily="34" charset="0"/>
              </a:rPr>
              <a:t>: </a:t>
            </a:r>
            <a:r>
              <a:rPr lang="es-AR" dirty="0">
                <a:solidFill>
                  <a:schemeClr val="tx1"/>
                </a:solidFill>
                <a:latin typeface="Trebuchet MS" pitchFamily="34" charset="0"/>
              </a:rPr>
              <a:t>Utilización del plan equivocado para alcanzar un objetivo</a:t>
            </a:r>
            <a:br>
              <a:rPr lang="es-AR" dirty="0">
                <a:solidFill>
                  <a:schemeClr val="tx1"/>
                </a:solidFill>
                <a:latin typeface="Trebuchet MS" pitchFamily="34" charset="0"/>
              </a:rPr>
            </a:br>
            <a:r>
              <a:rPr lang="es-AR" dirty="0">
                <a:solidFill>
                  <a:schemeClr val="tx1"/>
                </a:solidFill>
                <a:latin typeface="Trebuchet MS" pitchFamily="34" charset="0"/>
              </a:rPr>
              <a:t> </a:t>
            </a:r>
            <a:br>
              <a:rPr lang="es-AR" dirty="0">
                <a:solidFill>
                  <a:schemeClr val="tx1"/>
                </a:solidFill>
                <a:latin typeface="Trebuchet MS" pitchFamily="34" charset="0"/>
              </a:rPr>
            </a:br>
            <a:r>
              <a:rPr lang="es-AR" dirty="0">
                <a:solidFill>
                  <a:schemeClr val="tx1"/>
                </a:solidFill>
                <a:latin typeface="Trebuchet MS" pitchFamily="34" charset="0"/>
              </a:rPr>
              <a:t>                                                                                                                                            </a:t>
            </a:r>
            <a:r>
              <a:rPr lang="es-AR" sz="1400" dirty="0" err="1">
                <a:solidFill>
                  <a:schemeClr val="tx1"/>
                </a:solidFill>
                <a:latin typeface="Trebuchet MS" pitchFamily="34" charset="0"/>
              </a:rPr>
              <a:t>Khon</a:t>
            </a:r>
            <a:r>
              <a:rPr lang="es-AR" sz="1400" dirty="0">
                <a:solidFill>
                  <a:schemeClr val="tx1"/>
                </a:solidFill>
                <a:latin typeface="Trebuchet MS" pitchFamily="34" charset="0"/>
              </a:rPr>
              <a:t> 1999</a:t>
            </a:r>
            <a:br>
              <a:rPr lang="es-AR" sz="1400" dirty="0">
                <a:solidFill>
                  <a:schemeClr val="tx1"/>
                </a:solidFill>
                <a:latin typeface="Trebuchet MS" pitchFamily="34" charset="0"/>
              </a:rPr>
            </a:br>
            <a:endParaRPr lang="es-AR" sz="1400" dirty="0">
              <a:solidFill>
                <a:schemeClr val="tx1"/>
              </a:solidFill>
            </a:endParaRPr>
          </a:p>
          <a:p>
            <a:pPr algn="ctr">
              <a:buClr>
                <a:schemeClr val="tx1"/>
              </a:buClr>
              <a:buFont typeface="Wingdings" pitchFamily="2" charset="2"/>
              <a:buChar char="§"/>
            </a:pPr>
            <a:r>
              <a:rPr lang="es-AR" sz="1400" b="1" dirty="0">
                <a:solidFill>
                  <a:schemeClr val="tx1"/>
                </a:solidFill>
              </a:rPr>
              <a:t> </a:t>
            </a:r>
            <a:r>
              <a:rPr lang="es-AR" b="1" dirty="0">
                <a:solidFill>
                  <a:srgbClr val="0070C0"/>
                </a:solidFill>
                <a:latin typeface="Trebuchet MS" pitchFamily="34" charset="0"/>
              </a:rPr>
              <a:t>Errores latentes</a:t>
            </a:r>
            <a:r>
              <a:rPr lang="es-AR" dirty="0">
                <a:solidFill>
                  <a:srgbClr val="0070C0"/>
                </a:solidFill>
                <a:latin typeface="Trebuchet MS" pitchFamily="34" charset="0"/>
              </a:rPr>
              <a:t>: </a:t>
            </a:r>
            <a:r>
              <a:rPr lang="es-AR" dirty="0">
                <a:solidFill>
                  <a:schemeClr val="tx1"/>
                </a:solidFill>
                <a:latin typeface="Trebuchet MS" pitchFamily="34" charset="0"/>
              </a:rPr>
              <a:t>son defectos en el diseño y  organización de los procesos y sistemas que pueden dar lugar a fallas o errores. Estos errores pueden transformarse en </a:t>
            </a:r>
            <a:r>
              <a:rPr lang="es-AR" dirty="0">
                <a:solidFill>
                  <a:srgbClr val="0070C0"/>
                </a:solidFill>
                <a:latin typeface="Trebuchet MS" pitchFamily="34" charset="0"/>
              </a:rPr>
              <a:t>Errores activos </a:t>
            </a:r>
            <a:r>
              <a:rPr lang="es-AR" dirty="0">
                <a:solidFill>
                  <a:schemeClr val="tx1"/>
                </a:solidFill>
                <a:latin typeface="Trebuchet MS" pitchFamily="34" charset="0"/>
              </a:rPr>
              <a:t>con consecuencias inmediatas.</a:t>
            </a:r>
            <a:r>
              <a:rPr lang="es-AR" sz="1400" dirty="0">
                <a:solidFill>
                  <a:schemeClr val="tx1"/>
                </a:solidFill>
                <a:latin typeface="Trebuchet MS" pitchFamily="34" charset="0"/>
              </a:rPr>
              <a:t/>
            </a:r>
            <a:br>
              <a:rPr lang="es-AR" sz="1400" dirty="0">
                <a:solidFill>
                  <a:schemeClr val="tx1"/>
                </a:solidFill>
                <a:latin typeface="Trebuchet MS" pitchFamily="34" charset="0"/>
              </a:rPr>
            </a:br>
            <a:endParaRPr lang="es-AR" sz="1400" dirty="0">
              <a:solidFill>
                <a:schemeClr val="tx1"/>
              </a:solidFill>
              <a:latin typeface="Trebuchet MS" pitchFamily="34" charset="0"/>
            </a:endParaRPr>
          </a:p>
          <a:p>
            <a:pPr algn="ctr">
              <a:buClr>
                <a:schemeClr val="tx1"/>
              </a:buClr>
              <a:buFont typeface="Wingdings" pitchFamily="2" charset="2"/>
              <a:buChar char="§"/>
            </a:pPr>
            <a:r>
              <a:rPr lang="es-AR" sz="1400" dirty="0">
                <a:solidFill>
                  <a:schemeClr val="tx1"/>
                </a:solidFill>
                <a:latin typeface="Trebuchet MS" pitchFamily="34" charset="0"/>
              </a:rPr>
              <a:t> </a:t>
            </a:r>
            <a:r>
              <a:rPr lang="es-AR" dirty="0">
                <a:solidFill>
                  <a:schemeClr val="tx1"/>
                </a:solidFill>
                <a:latin typeface="Trebuchet MS" pitchFamily="34" charset="0"/>
              </a:rPr>
              <a:t>Los errores pueden ser práctica (omitir un interrogatorio), de recursos  (equipos mal calibrados) o de sistemas (el que no resulta de una acción individual, sino de una serie de acciones y factores)</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
            </a:pPr>
            <a:r>
              <a:rPr lang="es-AR" dirty="0">
                <a:solidFill>
                  <a:schemeClr val="tx1"/>
                </a:solidFill>
                <a:latin typeface="Trebuchet MS" pitchFamily="34" charset="0"/>
              </a:rPr>
              <a:t> </a:t>
            </a:r>
            <a:r>
              <a:rPr lang="es-AR" dirty="0" err="1">
                <a:solidFill>
                  <a:schemeClr val="tx1"/>
                </a:solidFill>
                <a:latin typeface="Trebuchet MS" pitchFamily="34" charset="0"/>
              </a:rPr>
              <a:t>Lucian</a:t>
            </a:r>
            <a:r>
              <a:rPr lang="es-AR" dirty="0">
                <a:solidFill>
                  <a:schemeClr val="tx1"/>
                </a:solidFill>
                <a:latin typeface="Trebuchet MS" pitchFamily="34" charset="0"/>
              </a:rPr>
              <a:t> </a:t>
            </a:r>
            <a:r>
              <a:rPr lang="es-AR" dirty="0" err="1">
                <a:solidFill>
                  <a:schemeClr val="tx1"/>
                </a:solidFill>
                <a:latin typeface="Trebuchet MS" pitchFamily="34" charset="0"/>
              </a:rPr>
              <a:t>Leape</a:t>
            </a:r>
            <a:r>
              <a:rPr lang="es-AR" dirty="0">
                <a:solidFill>
                  <a:schemeClr val="tx1"/>
                </a:solidFill>
                <a:latin typeface="Trebuchet MS" pitchFamily="34" charset="0"/>
              </a:rPr>
              <a:t> sostiene que solo un </a:t>
            </a:r>
            <a:r>
              <a:rPr lang="es-AR" b="1" dirty="0">
                <a:solidFill>
                  <a:schemeClr val="tx1"/>
                </a:solidFill>
                <a:latin typeface="Trebuchet MS" pitchFamily="34" charset="0"/>
              </a:rPr>
              <a:t>1% </a:t>
            </a:r>
            <a:r>
              <a:rPr lang="es-AR" dirty="0">
                <a:solidFill>
                  <a:schemeClr val="tx1"/>
                </a:solidFill>
                <a:latin typeface="Trebuchet MS" pitchFamily="34" charset="0"/>
              </a:rPr>
              <a:t>de los errores son producidos por gente incompetente,  el </a:t>
            </a:r>
            <a:r>
              <a:rPr lang="es-AR" b="1" dirty="0">
                <a:solidFill>
                  <a:schemeClr val="tx1"/>
                </a:solidFill>
                <a:latin typeface="Trebuchet MS" pitchFamily="34" charset="0"/>
              </a:rPr>
              <a:t>99% </a:t>
            </a:r>
            <a:r>
              <a:rPr lang="es-AR" dirty="0">
                <a:solidFill>
                  <a:schemeClr val="tx1"/>
                </a:solidFill>
                <a:latin typeface="Trebuchet MS" pitchFamily="34" charset="0"/>
              </a:rPr>
              <a:t>de los casos de trata de </a:t>
            </a:r>
            <a:r>
              <a:rPr lang="es-AR" b="1" dirty="0">
                <a:solidFill>
                  <a:schemeClr val="tx1"/>
                </a:solidFill>
                <a:latin typeface="Trebuchet MS" pitchFamily="34" charset="0"/>
              </a:rPr>
              <a:t>buena gente </a:t>
            </a:r>
            <a:r>
              <a:rPr lang="es-AR" dirty="0">
                <a:solidFill>
                  <a:schemeClr val="tx1"/>
                </a:solidFill>
                <a:latin typeface="Trebuchet MS" pitchFamily="34" charset="0"/>
              </a:rPr>
              <a:t>que trata de hacer su trabajo y comete </a:t>
            </a:r>
            <a:r>
              <a:rPr lang="es-AR" b="1" dirty="0">
                <a:solidFill>
                  <a:schemeClr val="tx1"/>
                </a:solidFill>
                <a:latin typeface="Trebuchet MS" pitchFamily="34" charset="0"/>
              </a:rPr>
              <a:t>errores. </a:t>
            </a:r>
            <a:r>
              <a:rPr lang="es-AR" dirty="0">
                <a:solidFill>
                  <a:schemeClr val="tx1"/>
                </a:solidFill>
                <a:latin typeface="Trebuchet MS" pitchFamily="34" charset="0"/>
              </a:rPr>
              <a:t>En general son un conjunto de errores del proceso</a:t>
            </a:r>
            <a:endParaRPr lang="es-AR" dirty="0">
              <a:latin typeface="Trebuchet MS" pitchFamily="34" charset="0"/>
            </a:endParaRPr>
          </a:p>
        </p:txBody>
      </p:sp>
    </p:spTree>
    <p:extLst>
      <p:ext uri="{BB962C8B-B14F-4D97-AF65-F5344CB8AC3E}">
        <p14:creationId xmlns:p14="http://schemas.microsoft.com/office/powerpoint/2010/main" val="2952945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5" name="4 Rectángulo"/>
          <p:cNvSpPr/>
          <p:nvPr/>
        </p:nvSpPr>
        <p:spPr>
          <a:xfrm>
            <a:off x="3864077" y="188198"/>
            <a:ext cx="3908323" cy="943897"/>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dirty="0">
                <a:solidFill>
                  <a:schemeClr val="tx1"/>
                </a:solidFill>
                <a:latin typeface="Trebuchet MS" pitchFamily="34" charset="0"/>
              </a:rPr>
              <a:t> </a:t>
            </a:r>
            <a:r>
              <a:rPr lang="es-AR" sz="2000" b="1" dirty="0">
                <a:solidFill>
                  <a:schemeClr val="tx1"/>
                </a:solidFill>
                <a:latin typeface="Trebuchet MS" pitchFamily="34" charset="0"/>
              </a:rPr>
              <a:t>Análisis del Error </a:t>
            </a:r>
            <a:endParaRPr lang="es-ES" sz="2000" b="1" dirty="0">
              <a:solidFill>
                <a:schemeClr val="tx1"/>
              </a:solidFill>
              <a:latin typeface="Trebuchet MS" pitchFamily="34" charset="0"/>
            </a:endParaRPr>
          </a:p>
        </p:txBody>
      </p:sp>
      <p:sp>
        <p:nvSpPr>
          <p:cNvPr id="6" name="5 Rectángulo"/>
          <p:cNvSpPr/>
          <p:nvPr/>
        </p:nvSpPr>
        <p:spPr>
          <a:xfrm>
            <a:off x="648929" y="1300767"/>
            <a:ext cx="11002297" cy="51737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buFont typeface="Wingdings" pitchFamily="2" charset="2"/>
              <a:buChar char="§"/>
            </a:pPr>
            <a:r>
              <a:rPr lang="es-AR" dirty="0">
                <a:latin typeface="Trebuchet MS" pitchFamily="34" charset="0"/>
              </a:rPr>
              <a:t> </a:t>
            </a:r>
            <a:r>
              <a:rPr lang="es-AR" dirty="0">
                <a:solidFill>
                  <a:schemeClr val="tx1"/>
                </a:solidFill>
                <a:latin typeface="Trebuchet MS" pitchFamily="34" charset="0"/>
              </a:rPr>
              <a:t> El enfoque del error debe estar centralizado en que los humanos son </a:t>
            </a:r>
            <a:r>
              <a:rPr lang="es-AR" b="1" dirty="0">
                <a:solidFill>
                  <a:schemeClr val="tx1"/>
                </a:solidFill>
                <a:latin typeface="Trebuchet MS" pitchFamily="34" charset="0"/>
              </a:rPr>
              <a:t>falibles</a:t>
            </a:r>
            <a:r>
              <a:rPr lang="es-AR" dirty="0">
                <a:solidFill>
                  <a:schemeClr val="tx1"/>
                </a:solidFill>
                <a:latin typeface="Trebuchet MS" pitchFamily="34" charset="0"/>
              </a:rPr>
              <a:t>.</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
            </a:pPr>
            <a:r>
              <a:rPr lang="es-AR" dirty="0">
                <a:solidFill>
                  <a:schemeClr val="tx1"/>
                </a:solidFill>
                <a:latin typeface="Trebuchet MS" pitchFamily="34" charset="0"/>
              </a:rPr>
              <a:t>El análisis del error debe tener una visión sistémica. Debemos prestar suma importancia a las barreras  o  defensa. Todas las Instituciones confiables deben trabajar en el desarrollo de las barreras</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
            </a:pPr>
            <a:r>
              <a:rPr lang="es-AR" dirty="0">
                <a:solidFill>
                  <a:schemeClr val="tx1"/>
                </a:solidFill>
                <a:latin typeface="Trebuchet MS" pitchFamily="34" charset="0"/>
              </a:rPr>
              <a:t>Lo importante no es QUIEN se equivoco como, sino COMO y POR QUE las defensas o barreras fallaron</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
            </a:pPr>
            <a:r>
              <a:rPr lang="es-AR" dirty="0">
                <a:solidFill>
                  <a:schemeClr val="tx1"/>
                </a:solidFill>
                <a:latin typeface="Trebuchet MS" pitchFamily="34" charset="0"/>
              </a:rPr>
              <a:t> ¿ Como realizamos las barreras? </a:t>
            </a:r>
            <a:br>
              <a:rPr lang="es-AR" dirty="0">
                <a:solidFill>
                  <a:schemeClr val="tx1"/>
                </a:solidFill>
                <a:latin typeface="Trebuchet MS" pitchFamily="34" charset="0"/>
              </a:rPr>
            </a:br>
            <a:r>
              <a:rPr lang="es-AR" dirty="0">
                <a:solidFill>
                  <a:schemeClr val="tx1"/>
                </a:solidFill>
                <a:latin typeface="Trebuchet MS" pitchFamily="34" charset="0"/>
              </a:rPr>
              <a:t>Toda Institución desarrolla Normas y Procedimientos que se deben cumplir.</a:t>
            </a:r>
            <a:br>
              <a:rPr lang="es-AR" dirty="0">
                <a:solidFill>
                  <a:schemeClr val="tx1"/>
                </a:solidFill>
                <a:latin typeface="Trebuchet MS" pitchFamily="34" charset="0"/>
              </a:rPr>
            </a:br>
            <a:r>
              <a:rPr lang="es-AR" dirty="0">
                <a:solidFill>
                  <a:schemeClr val="tx1"/>
                </a:solidFill>
                <a:latin typeface="Trebuchet MS" pitchFamily="34" charset="0"/>
              </a:rPr>
              <a:t> Las alarmas, barreras físicas, supervisores, médicos de </a:t>
            </a:r>
            <a:r>
              <a:rPr lang="es-AR" dirty="0" err="1">
                <a:solidFill>
                  <a:schemeClr val="tx1"/>
                </a:solidFill>
                <a:latin typeface="Trebuchet MS" pitchFamily="34" charset="0"/>
              </a:rPr>
              <a:t>Staff</a:t>
            </a:r>
            <a:r>
              <a:rPr lang="es-AR" dirty="0">
                <a:solidFill>
                  <a:schemeClr val="tx1"/>
                </a:solidFill>
                <a:latin typeface="Trebuchet MS" pitchFamily="34" charset="0"/>
              </a:rPr>
              <a:t>, capacitación permanente, </a:t>
            </a:r>
            <a:r>
              <a:rPr lang="es-AR" dirty="0" err="1">
                <a:solidFill>
                  <a:schemeClr val="tx1"/>
                </a:solidFill>
                <a:latin typeface="Trebuchet MS" pitchFamily="34" charset="0"/>
              </a:rPr>
              <a:t>etc</a:t>
            </a:r>
            <a:r>
              <a:rPr lang="es-AR" dirty="0">
                <a:solidFill>
                  <a:schemeClr val="tx1"/>
                </a:solidFill>
                <a:latin typeface="Trebuchet MS" pitchFamily="34" charset="0"/>
              </a:rPr>
              <a:t> son barreras defensivas.</a:t>
            </a:r>
            <a:br>
              <a:rPr lang="es-AR" dirty="0">
                <a:solidFill>
                  <a:schemeClr val="tx1"/>
                </a:solidFill>
                <a:latin typeface="Trebuchet MS" pitchFamily="34" charset="0"/>
              </a:rPr>
            </a:br>
            <a:endParaRPr lang="es-AR" dirty="0">
              <a:solidFill>
                <a:schemeClr val="tx1"/>
              </a:solidFill>
              <a:latin typeface="Trebuchet MS" pitchFamily="34" charset="0"/>
            </a:endParaRPr>
          </a:p>
          <a:p>
            <a:pPr algn="ctr">
              <a:buClr>
                <a:schemeClr val="tx1"/>
              </a:buClr>
              <a:buFont typeface="Wingdings" pitchFamily="2" charset="2"/>
              <a:buChar char="§"/>
            </a:pPr>
            <a:r>
              <a:rPr lang="es-AR" dirty="0">
                <a:solidFill>
                  <a:schemeClr val="tx1"/>
                </a:solidFill>
                <a:latin typeface="Trebuchet MS" pitchFamily="34" charset="0"/>
              </a:rPr>
              <a:t> Describimos el  modelo del queso suizo como un ejemplo de fallo en las barreras defensivas</a:t>
            </a:r>
            <a:br>
              <a:rPr lang="es-AR" dirty="0">
                <a:solidFill>
                  <a:schemeClr val="tx1"/>
                </a:solidFill>
                <a:latin typeface="Trebuchet MS" pitchFamily="34" charset="0"/>
              </a:rPr>
            </a:br>
            <a:endParaRPr lang="es-AR" dirty="0">
              <a:latin typeface="Trebuchet MS" pitchFamily="34" charset="0"/>
            </a:endParaRPr>
          </a:p>
        </p:txBody>
      </p:sp>
    </p:spTree>
    <p:extLst>
      <p:ext uri="{BB962C8B-B14F-4D97-AF65-F5344CB8AC3E}">
        <p14:creationId xmlns:p14="http://schemas.microsoft.com/office/powerpoint/2010/main" val="2952945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943476" y="3933825"/>
            <a:ext cx="1008063" cy="215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5" name="4 Rectángulo"/>
          <p:cNvSpPr/>
          <p:nvPr/>
        </p:nvSpPr>
        <p:spPr>
          <a:xfrm>
            <a:off x="4295775" y="4437063"/>
            <a:ext cx="1079500" cy="360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6" name="5 Rectángulo"/>
          <p:cNvSpPr/>
          <p:nvPr/>
        </p:nvSpPr>
        <p:spPr>
          <a:xfrm>
            <a:off x="5519739" y="4437063"/>
            <a:ext cx="936625" cy="360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7" name="6 Rectángulo"/>
          <p:cNvSpPr/>
          <p:nvPr/>
        </p:nvSpPr>
        <p:spPr>
          <a:xfrm>
            <a:off x="6816725" y="4365626"/>
            <a:ext cx="1150938" cy="358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8" name="7 Rectángulo"/>
          <p:cNvSpPr/>
          <p:nvPr/>
        </p:nvSpPr>
        <p:spPr>
          <a:xfrm>
            <a:off x="5375275" y="5084764"/>
            <a:ext cx="1225550" cy="288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6349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950" y="728664"/>
            <a:ext cx="93170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02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950720" y="1687830"/>
            <a:ext cx="8366760" cy="377952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dirty="0">
                <a:solidFill>
                  <a:schemeClr val="tx1"/>
                </a:solidFill>
                <a:latin typeface="Trebuchet MS" panose="020B0603020202020204" pitchFamily="34" charset="0"/>
              </a:rPr>
              <a:t>* El error paso por todos los orificios del queso</a:t>
            </a:r>
            <a:br>
              <a:rPr lang="es-AR" sz="2400" dirty="0">
                <a:solidFill>
                  <a:schemeClr val="tx1"/>
                </a:solidFill>
                <a:latin typeface="Trebuchet MS" panose="020B0603020202020204" pitchFamily="34" charset="0"/>
              </a:rPr>
            </a:br>
            <a:r>
              <a:rPr lang="es-AR" sz="2400" dirty="0">
                <a:solidFill>
                  <a:schemeClr val="tx1"/>
                </a:solidFill>
                <a:latin typeface="Trebuchet MS" panose="020B0603020202020204" pitchFamily="34" charset="0"/>
              </a:rPr>
              <a:t/>
            </a:r>
            <a:br>
              <a:rPr lang="es-AR" sz="2400" dirty="0">
                <a:solidFill>
                  <a:schemeClr val="tx1"/>
                </a:solidFill>
                <a:latin typeface="Trebuchet MS" panose="020B0603020202020204" pitchFamily="34" charset="0"/>
              </a:rPr>
            </a:br>
            <a:r>
              <a:rPr lang="es-AR" sz="2400" dirty="0">
                <a:solidFill>
                  <a:schemeClr val="tx1"/>
                </a:solidFill>
                <a:latin typeface="Trebuchet MS" panose="020B0603020202020204" pitchFamily="34" charset="0"/>
              </a:rPr>
              <a:t>* Cada orificio es un defecto en las barreras</a:t>
            </a:r>
          </a:p>
        </p:txBody>
      </p:sp>
    </p:spTree>
    <p:extLst>
      <p:ext uri="{BB962C8B-B14F-4D97-AF65-F5344CB8AC3E}">
        <p14:creationId xmlns:p14="http://schemas.microsoft.com/office/powerpoint/2010/main" val="2499953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MVC-003F"/>
          <p:cNvPicPr/>
          <p:nvPr/>
        </p:nvPicPr>
        <p:blipFill>
          <a:blip r:embed="rId2" cstate="print"/>
          <a:srcRect t="3691"/>
          <a:stretch>
            <a:fillRect/>
          </a:stretch>
        </p:blipFill>
        <p:spPr bwMode="auto">
          <a:xfrm>
            <a:off x="1150375" y="448910"/>
            <a:ext cx="3382545" cy="3193941"/>
          </a:xfrm>
          <a:prstGeom prst="rect">
            <a:avLst/>
          </a:prstGeom>
          <a:noFill/>
        </p:spPr>
      </p:pic>
      <p:sp>
        <p:nvSpPr>
          <p:cNvPr id="1025" name="Rectangle 1"/>
          <p:cNvSpPr>
            <a:spLocks noChangeArrowheads="1"/>
          </p:cNvSpPr>
          <p:nvPr/>
        </p:nvSpPr>
        <p:spPr bwMode="auto">
          <a:xfrm>
            <a:off x="6168007" y="1484785"/>
            <a:ext cx="5129257"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s-AR" b="1" dirty="0">
                <a:solidFill>
                  <a:srgbClr val="CD3300"/>
                </a:solidFill>
                <a:latin typeface="Calibri" pitchFamily="34" charset="0"/>
                <a:ea typeface="Calibri" pitchFamily="34" charset="0"/>
                <a:cs typeface="Arial Black" pitchFamily="34" charset="0"/>
              </a:rPr>
              <a:t>“</a:t>
            </a:r>
            <a:r>
              <a:rPr lang="es-AR" b="1" dirty="0">
                <a:solidFill>
                  <a:srgbClr val="CD3300"/>
                </a:solidFill>
                <a:latin typeface="Trebuchet MS" pitchFamily="34" charset="0"/>
                <a:ea typeface="Calibri" pitchFamily="34" charset="0"/>
                <a:cs typeface="Arial Black" pitchFamily="34" charset="0"/>
              </a:rPr>
              <a:t>No veo errores que yo</a:t>
            </a:r>
            <a:r>
              <a:rPr lang="es-AR" dirty="0">
                <a:latin typeface="Trebuchet MS" pitchFamily="34" charset="0"/>
                <a:cs typeface="Arial" pitchFamily="34" charset="0"/>
              </a:rPr>
              <a:t> </a:t>
            </a:r>
            <a:r>
              <a:rPr lang="es-AR" b="1" dirty="0">
                <a:solidFill>
                  <a:srgbClr val="CD3300"/>
                </a:solidFill>
                <a:latin typeface="Trebuchet MS" pitchFamily="34" charset="0"/>
                <a:ea typeface="Calibri" pitchFamily="34" charset="0"/>
                <a:cs typeface="Arial Black" pitchFamily="34" charset="0"/>
              </a:rPr>
              <a:t>mismo no haya podido</a:t>
            </a:r>
          </a:p>
          <a:p>
            <a:pPr eaLnBrk="0" fontAlgn="base" hangingPunct="0">
              <a:spcBef>
                <a:spcPct val="0"/>
              </a:spcBef>
              <a:spcAft>
                <a:spcPct val="0"/>
              </a:spcAft>
            </a:pPr>
            <a:r>
              <a:rPr lang="es-AR" b="1" dirty="0">
                <a:solidFill>
                  <a:srgbClr val="CD3300"/>
                </a:solidFill>
                <a:latin typeface="Trebuchet MS" pitchFamily="34" charset="0"/>
                <a:ea typeface="Calibri" pitchFamily="34" charset="0"/>
                <a:cs typeface="Arial Black" pitchFamily="34" charset="0"/>
              </a:rPr>
              <a:t>   cometer”</a:t>
            </a:r>
            <a:r>
              <a:rPr lang="es-AR" dirty="0">
                <a:latin typeface="Trebuchet MS" pitchFamily="34" charset="0"/>
                <a:cs typeface="Arial" pitchFamily="34" charset="0"/>
              </a:rPr>
              <a:t> </a:t>
            </a:r>
          </a:p>
          <a:p>
            <a:pPr eaLnBrk="0" fontAlgn="base" hangingPunct="0">
              <a:spcBef>
                <a:spcPct val="0"/>
              </a:spcBef>
              <a:spcAft>
                <a:spcPct val="0"/>
              </a:spcAft>
            </a:pPr>
            <a:endParaRPr lang="es-AR" dirty="0">
              <a:latin typeface="Trebuchet MS" pitchFamily="34" charset="0"/>
              <a:cs typeface="Arial" pitchFamily="34" charset="0"/>
            </a:endParaRPr>
          </a:p>
        </p:txBody>
      </p:sp>
      <p:sp>
        <p:nvSpPr>
          <p:cNvPr id="1026" name="Rectangle 2"/>
          <p:cNvSpPr>
            <a:spLocks noChangeArrowheads="1"/>
          </p:cNvSpPr>
          <p:nvPr/>
        </p:nvSpPr>
        <p:spPr bwMode="auto">
          <a:xfrm>
            <a:off x="4295799" y="3934640"/>
            <a:ext cx="6249297"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fontAlgn="base">
              <a:spcBef>
                <a:spcPct val="0"/>
              </a:spcBef>
              <a:spcAft>
                <a:spcPct val="0"/>
              </a:spcAft>
            </a:pPr>
            <a:r>
              <a:rPr lang="es-ES_tradnl" b="1" dirty="0">
                <a:latin typeface="Trebuchet MS" pitchFamily="34" charset="0"/>
                <a:ea typeface="Calibri" pitchFamily="34" charset="0"/>
                <a:cs typeface="Times New Roman" pitchFamily="18" charset="0"/>
              </a:rPr>
              <a:t>Habiendo tantos errores para cometer, no vale la pena cometer el mismo dos veces</a:t>
            </a:r>
            <a:br>
              <a:rPr lang="es-ES_tradnl" b="1" dirty="0">
                <a:latin typeface="Trebuchet MS" pitchFamily="34" charset="0"/>
                <a:ea typeface="Calibri" pitchFamily="34" charset="0"/>
                <a:cs typeface="Times New Roman" pitchFamily="18" charset="0"/>
              </a:rPr>
            </a:br>
            <a:r>
              <a:rPr lang="es-ES_tradnl" b="1" dirty="0">
                <a:latin typeface="Trebuchet MS" pitchFamily="34" charset="0"/>
                <a:ea typeface="Calibri" pitchFamily="34" charset="0"/>
                <a:cs typeface="Times New Roman" pitchFamily="18" charset="0"/>
              </a:rPr>
              <a:t>.</a:t>
            </a:r>
            <a:br>
              <a:rPr lang="es-ES_tradnl" b="1" dirty="0">
                <a:latin typeface="Trebuchet MS" pitchFamily="34" charset="0"/>
                <a:ea typeface="Calibri" pitchFamily="34" charset="0"/>
                <a:cs typeface="Times New Roman" pitchFamily="18" charset="0"/>
              </a:rPr>
            </a:br>
            <a:r>
              <a:rPr lang="es-ES_tradnl" dirty="0">
                <a:latin typeface="Trebuchet MS" pitchFamily="34" charset="0"/>
                <a:ea typeface="Calibri" pitchFamily="34" charset="0"/>
                <a:cs typeface="Times New Roman" pitchFamily="18" charset="0"/>
              </a:rPr>
              <a:t>                          </a:t>
            </a:r>
            <a:r>
              <a:rPr lang="es-ES_tradnl" b="1" i="1" dirty="0">
                <a:latin typeface="Trebuchet MS" pitchFamily="34" charset="0"/>
                <a:ea typeface="Calibri" pitchFamily="34" charset="0"/>
                <a:cs typeface="Times New Roman" pitchFamily="18" charset="0"/>
              </a:rPr>
              <a:t>Bertrand Russell</a:t>
            </a:r>
            <a:endParaRPr lang="es-ES_tradnl" dirty="0">
              <a:latin typeface="Trebuchet MS" pitchFamily="34" charset="0"/>
              <a:cs typeface="Arial" pitchFamily="34" charset="0"/>
            </a:endParaRPr>
          </a:p>
        </p:txBody>
      </p:sp>
      <p:sp>
        <p:nvSpPr>
          <p:cNvPr id="1027" name="Rectangle 3"/>
          <p:cNvSpPr>
            <a:spLocks noChangeArrowheads="1"/>
          </p:cNvSpPr>
          <p:nvPr/>
        </p:nvSpPr>
        <p:spPr bwMode="auto">
          <a:xfrm>
            <a:off x="9268657" y="2321118"/>
            <a:ext cx="194421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s-AR" sz="1400" b="1" dirty="0">
                <a:solidFill>
                  <a:srgbClr val="000000"/>
                </a:solidFill>
                <a:latin typeface="Arial" pitchFamily="34" charset="0"/>
                <a:ea typeface="Calibri" pitchFamily="34" charset="0"/>
                <a:cs typeface="Arial" pitchFamily="34" charset="0"/>
              </a:rPr>
              <a:t>Johann Goethe</a:t>
            </a:r>
            <a:endParaRPr lang="es-AR" dirty="0">
              <a:latin typeface="Arial" pitchFamily="34" charset="0"/>
              <a:cs typeface="Arial" pitchFamily="34" charset="0"/>
            </a:endParaRPr>
          </a:p>
        </p:txBody>
      </p:sp>
      <p:pic>
        <p:nvPicPr>
          <p:cNvPr id="6" name="Gráfico 6">
            <a:extLst>
              <a:ext uri="{FF2B5EF4-FFF2-40B4-BE49-F238E27FC236}">
                <a16:creationId xmlns:a16="http://schemas.microsoft.com/office/drawing/2014/main" xmlns="" id="{A86C5E0C-9315-47CF-93C7-831CF004072A}"/>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8728625" y="5748308"/>
            <a:ext cx="2787762" cy="717506"/>
          </a:xfrm>
          <a:prstGeom prst="rect">
            <a:avLst/>
          </a:prstGeom>
        </p:spPr>
      </p:pic>
    </p:spTree>
    <p:extLst>
      <p:ext uri="{BB962C8B-B14F-4D97-AF65-F5344CB8AC3E}">
        <p14:creationId xmlns:p14="http://schemas.microsoft.com/office/powerpoint/2010/main" val="3483354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950720" y="1687830"/>
            <a:ext cx="8366760" cy="3779520"/>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dirty="0">
                <a:solidFill>
                  <a:schemeClr val="tx1"/>
                </a:solidFill>
                <a:latin typeface="Trebuchet MS" panose="020B0603020202020204" pitchFamily="34" charset="0"/>
              </a:rPr>
              <a:t>Como se analizan y Clasifican los errores</a:t>
            </a:r>
          </a:p>
        </p:txBody>
      </p:sp>
    </p:spTree>
    <p:extLst>
      <p:ext uri="{BB962C8B-B14F-4D97-AF65-F5344CB8AC3E}">
        <p14:creationId xmlns:p14="http://schemas.microsoft.com/office/powerpoint/2010/main" val="2499953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ta previa de imagen">
            <a:extLst>
              <a:ext uri="{FF2B5EF4-FFF2-40B4-BE49-F238E27FC236}">
                <a16:creationId xmlns:a16="http://schemas.microsoft.com/office/drawing/2014/main" xmlns="" id="{412553A7-9DA0-D482-B4FE-7B7F8A840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420914"/>
            <a:ext cx="9667875" cy="643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66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950720" y="1687830"/>
            <a:ext cx="8366760" cy="3779520"/>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dirty="0">
                <a:solidFill>
                  <a:schemeClr val="tx1"/>
                </a:solidFill>
                <a:latin typeface="Trebuchet MS" panose="020B0603020202020204" pitchFamily="34" charset="0"/>
              </a:rPr>
              <a:t>Análisis de Errores</a:t>
            </a:r>
            <a:br>
              <a:rPr lang="es-AR" sz="3200" dirty="0">
                <a:solidFill>
                  <a:schemeClr val="tx1"/>
                </a:solidFill>
                <a:latin typeface="Trebuchet MS" panose="020B0603020202020204" pitchFamily="34" charset="0"/>
              </a:rPr>
            </a:br>
            <a:r>
              <a:rPr lang="es-AR" sz="3200" dirty="0">
                <a:solidFill>
                  <a:schemeClr val="tx1"/>
                </a:solidFill>
                <a:latin typeface="Trebuchet MS" panose="020B0603020202020204" pitchFamily="34" charset="0"/>
              </a:rPr>
              <a:t/>
            </a:r>
            <a:br>
              <a:rPr lang="es-AR" sz="3200" dirty="0">
                <a:solidFill>
                  <a:schemeClr val="tx1"/>
                </a:solidFill>
                <a:latin typeface="Trebuchet MS" panose="020B0603020202020204" pitchFamily="34" charset="0"/>
              </a:rPr>
            </a:br>
            <a:r>
              <a:rPr lang="es-AR" sz="3200" dirty="0">
                <a:solidFill>
                  <a:schemeClr val="tx1"/>
                </a:solidFill>
                <a:latin typeface="Trebuchet MS" panose="020B0603020202020204" pitchFamily="34" charset="0"/>
              </a:rPr>
              <a:t>Eventos Adversos y Centinela </a:t>
            </a:r>
          </a:p>
        </p:txBody>
      </p:sp>
    </p:spTree>
    <p:extLst>
      <p:ext uri="{BB962C8B-B14F-4D97-AF65-F5344CB8AC3E}">
        <p14:creationId xmlns:p14="http://schemas.microsoft.com/office/powerpoint/2010/main" val="2499953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57600" y="564543"/>
            <a:ext cx="3872285" cy="7315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tx1"/>
                </a:solidFill>
                <a:latin typeface="Trebuchet MS" panose="020B0603020202020204" pitchFamily="34" charset="0"/>
                <a:cs typeface="Times New Roman" panose="02020603050405020304" pitchFamily="18" charset="0"/>
              </a:rPr>
              <a:t>Gestión de la Calidad</a:t>
            </a:r>
          </a:p>
        </p:txBody>
      </p:sp>
      <p:sp>
        <p:nvSpPr>
          <p:cNvPr id="3" name="Rectángulo 2"/>
          <p:cNvSpPr/>
          <p:nvPr/>
        </p:nvSpPr>
        <p:spPr>
          <a:xfrm>
            <a:off x="636103" y="2138901"/>
            <a:ext cx="10599089" cy="310896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cs typeface="Times New Roman" panose="02020603050405020304" pitchFamily="18" charset="0"/>
              </a:rPr>
              <a:t>El programa de Calidad no es una inspección o un control aislado, transitorio, ni representa un ente que lleva acabo la verificación de los procesos, ni tampoco un organismo que interviene en las decisiones; es la actividad permanente, coherente, organizada que se ocupa que confluyan todos los componentes en calidad con las características ideales para lograr el fin único de la satisfacción del cliente</a:t>
            </a:r>
          </a:p>
        </p:txBody>
      </p:sp>
    </p:spTree>
    <p:extLst>
      <p:ext uri="{BB962C8B-B14F-4D97-AF65-F5344CB8AC3E}">
        <p14:creationId xmlns:p14="http://schemas.microsoft.com/office/powerpoint/2010/main" val="260711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627797" y="980728"/>
            <a:ext cx="11259403" cy="4896544"/>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Blip>
                <a:blip r:embed="rId2"/>
              </a:buBlip>
              <a:defRPr/>
            </a:pPr>
            <a:r>
              <a:rPr lang="es-AR" sz="2400" dirty="0">
                <a:solidFill>
                  <a:schemeClr val="tx1"/>
                </a:solidFill>
                <a:latin typeface="Trebuchet MS" panose="020B0603020202020204" pitchFamily="34" charset="0"/>
                <a:cs typeface="Times New Roman" panose="02020603050405020304" pitchFamily="18" charset="0"/>
              </a:rPr>
              <a:t>Chequear además del error:</a:t>
            </a:r>
            <a:br>
              <a:rPr lang="es-AR" sz="2400" dirty="0">
                <a:solidFill>
                  <a:schemeClr val="tx1"/>
                </a:solidFill>
                <a:latin typeface="Trebuchet MS" panose="020B0603020202020204" pitchFamily="34" charset="0"/>
                <a:cs typeface="Times New Roman" panose="02020603050405020304" pitchFamily="18" charset="0"/>
              </a:rPr>
            </a:br>
            <a:endParaRPr lang="es-AR" sz="2400" dirty="0">
              <a:solidFill>
                <a:schemeClr val="tx1"/>
              </a:solidFill>
              <a:latin typeface="Trebuchet MS" panose="020B0603020202020204" pitchFamily="34" charset="0"/>
              <a:cs typeface="Times New Roman" panose="02020603050405020304" pitchFamily="18" charset="0"/>
            </a:endParaRPr>
          </a:p>
          <a:p>
            <a:pPr marL="342900" indent="-342900">
              <a:defRPr/>
            </a:pPr>
            <a:r>
              <a:rPr lang="es-AR" sz="2400" dirty="0">
                <a:solidFill>
                  <a:schemeClr val="tx1"/>
                </a:solidFill>
                <a:latin typeface="Trebuchet MS" panose="020B0603020202020204" pitchFamily="34" charset="0"/>
                <a:cs typeface="Times New Roman" panose="02020603050405020304" pitchFamily="18" charset="0"/>
              </a:rPr>
              <a:t>                                    - </a:t>
            </a:r>
            <a:r>
              <a:rPr lang="es-AR" sz="2000" dirty="0">
                <a:solidFill>
                  <a:schemeClr val="tx1"/>
                </a:solidFill>
                <a:latin typeface="Trebuchet MS" panose="020B0603020202020204" pitchFamily="34" charset="0"/>
                <a:cs typeface="Times New Roman" panose="02020603050405020304" pitchFamily="18" charset="0"/>
              </a:rPr>
              <a:t>Instalaciones y equipamiento</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 Desabastecimiento de Insumos, insumos inapropiados</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 Selección de personal no calificado o insuficiente</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 Suplencia de personal sin capacitación suficiente</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 Enfermería insuficiente o no calificado</a:t>
            </a:r>
            <a:br>
              <a:rPr lang="es-AR" sz="2000" dirty="0">
                <a:solidFill>
                  <a:schemeClr val="tx1"/>
                </a:solidFill>
                <a:latin typeface="Trebuchet MS" panose="020B0603020202020204" pitchFamily="34" charset="0"/>
                <a:cs typeface="Times New Roman" panose="02020603050405020304" pitchFamily="18" charset="0"/>
              </a:rPr>
            </a:br>
            <a:r>
              <a:rPr lang="es-AR" sz="2000" dirty="0">
                <a:solidFill>
                  <a:schemeClr val="tx1"/>
                </a:solidFill>
                <a:latin typeface="Trebuchet MS" panose="020B0603020202020204" pitchFamily="34" charset="0"/>
                <a:cs typeface="Times New Roman" panose="02020603050405020304" pitchFamily="18" charset="0"/>
              </a:rPr>
              <a:t>                                       - Informes médicos de baja calidad</a:t>
            </a:r>
          </a:p>
          <a:p>
            <a:pPr marL="342900" indent="-342900">
              <a:defRPr/>
            </a:pPr>
            <a:r>
              <a:rPr lang="es-AR" sz="2000" dirty="0">
                <a:solidFill>
                  <a:schemeClr val="tx1"/>
                </a:solidFill>
                <a:latin typeface="Trebuchet MS" panose="020B0603020202020204" pitchFamily="34" charset="0"/>
                <a:cs typeface="Times New Roman" panose="02020603050405020304" pitchFamily="18" charset="0"/>
              </a:rPr>
              <a:t>                                            -Tiempo de atención insuficiente</a:t>
            </a:r>
          </a:p>
          <a:p>
            <a:pPr marL="342900" indent="-342900">
              <a:defRPr/>
            </a:pPr>
            <a:r>
              <a:rPr lang="es-AR" sz="2000" dirty="0">
                <a:solidFill>
                  <a:schemeClr val="tx1"/>
                </a:solidFill>
                <a:latin typeface="Trebuchet MS" panose="020B0603020202020204" pitchFamily="34" charset="0"/>
                <a:cs typeface="Times New Roman" panose="02020603050405020304" pitchFamily="18" charset="0"/>
              </a:rPr>
              <a:t>                                            - Tipo de sistema de Salud. </a:t>
            </a:r>
          </a:p>
          <a:p>
            <a:pPr marL="342900" indent="-342900">
              <a:defRPr/>
            </a:pPr>
            <a:r>
              <a:rPr lang="es-AR" sz="2000" dirty="0">
                <a:solidFill>
                  <a:schemeClr val="tx1"/>
                </a:solidFill>
                <a:latin typeface="Trebuchet MS" panose="020B0603020202020204" pitchFamily="34" charset="0"/>
                <a:cs typeface="Times New Roman" panose="02020603050405020304" pitchFamily="18" charset="0"/>
              </a:rPr>
              <a:t>                                            -Jerarquía en la cadena de mando. Residencia </a:t>
            </a:r>
          </a:p>
        </p:txBody>
      </p:sp>
    </p:spTree>
    <p:extLst>
      <p:ext uri="{BB962C8B-B14F-4D97-AF65-F5344CB8AC3E}">
        <p14:creationId xmlns:p14="http://schemas.microsoft.com/office/powerpoint/2010/main" val="157741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4"/>
          <p:cNvSpPr>
            <a:spLocks noChangeArrowheads="1"/>
          </p:cNvSpPr>
          <p:nvPr/>
        </p:nvSpPr>
        <p:spPr bwMode="auto">
          <a:xfrm>
            <a:off x="2894986" y="469133"/>
            <a:ext cx="6042536" cy="584200"/>
          </a:xfrm>
          <a:prstGeom prst="rect">
            <a:avLst/>
          </a:prstGeom>
          <a:noFill/>
          <a:ln w="9525" algn="ctr">
            <a:noFill/>
            <a:miter lim="800000"/>
            <a:headEnd/>
            <a:tailEnd/>
          </a:ln>
        </p:spPr>
        <p:txBody>
          <a:bodyPr wrap="square">
            <a:spAutoFit/>
          </a:bodyPr>
          <a:lstStyle/>
          <a:p>
            <a:pPr algn="ctr">
              <a:defRPr/>
            </a:pPr>
            <a:r>
              <a:rPr lang="es-ES_tradnl" sz="3200" dirty="0">
                <a:solidFill>
                  <a:schemeClr val="accent3">
                    <a:lumMod val="50000"/>
                  </a:schemeClr>
                </a:solidFill>
                <a:latin typeface="Trebuchet MS" pitchFamily="34" charset="0"/>
              </a:rPr>
              <a:t>Análisis de errores</a:t>
            </a:r>
            <a:endParaRPr lang="es-ES" sz="3200" dirty="0">
              <a:solidFill>
                <a:schemeClr val="accent3">
                  <a:lumMod val="50000"/>
                </a:schemeClr>
              </a:solidFill>
              <a:latin typeface="Trebuchet MS" pitchFamily="34" charset="0"/>
            </a:endParaRPr>
          </a:p>
        </p:txBody>
      </p:sp>
      <p:graphicFrame>
        <p:nvGraphicFramePr>
          <p:cNvPr id="22560" name="Group 32"/>
          <p:cNvGraphicFramePr>
            <a:graphicFrameLocks noGrp="1"/>
          </p:cNvGraphicFramePr>
          <p:nvPr>
            <p:extLst>
              <p:ext uri="{D42A27DB-BD31-4B8C-83A1-F6EECF244321}">
                <p14:modId xmlns:p14="http://schemas.microsoft.com/office/powerpoint/2010/main" val="2112013625"/>
              </p:ext>
            </p:extLst>
          </p:nvPr>
        </p:nvGraphicFramePr>
        <p:xfrm>
          <a:off x="1883568" y="1479499"/>
          <a:ext cx="8424863" cy="4645025"/>
        </p:xfrm>
        <a:graphic>
          <a:graphicData uri="http://schemas.openxmlformats.org/drawingml/2006/table">
            <a:tbl>
              <a:tblPr/>
              <a:tblGrid>
                <a:gridCol w="4213226">
                  <a:extLst>
                    <a:ext uri="{9D8B030D-6E8A-4147-A177-3AD203B41FA5}">
                      <a16:colId xmlns:a16="http://schemas.microsoft.com/office/drawing/2014/main" xmlns="" val="20000"/>
                    </a:ext>
                  </a:extLst>
                </a:gridCol>
                <a:gridCol w="4211637">
                  <a:extLst>
                    <a:ext uri="{9D8B030D-6E8A-4147-A177-3AD203B41FA5}">
                      <a16:colId xmlns:a16="http://schemas.microsoft.com/office/drawing/2014/main" xmlns="" val="20001"/>
                    </a:ext>
                  </a:extLst>
                </a:gridCol>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a:ln>
                            <a:noFill/>
                          </a:ln>
                          <a:solidFill>
                            <a:schemeClr val="bg1"/>
                          </a:solidFill>
                          <a:effectLst/>
                          <a:latin typeface="Trebuchet MS" pitchFamily="34" charset="0"/>
                        </a:rPr>
                        <a:t>Análisis de Causa- Raíz</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a:ln>
                            <a:noFill/>
                          </a:ln>
                          <a:solidFill>
                            <a:schemeClr val="bg1"/>
                          </a:solidFill>
                          <a:effectLst/>
                          <a:latin typeface="Trebuchet MS" pitchFamily="34" charset="0"/>
                        </a:rPr>
                        <a:t>(ACR)</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a:ln>
                            <a:noFill/>
                          </a:ln>
                          <a:solidFill>
                            <a:schemeClr val="bg1"/>
                          </a:solidFill>
                          <a:effectLst/>
                          <a:latin typeface="Trebuchet MS" pitchFamily="34" charset="0"/>
                        </a:rPr>
                        <a:t>Análisis de Modo de Fallos y Efecto (AMFE)</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CC"/>
                    </a:solidFill>
                  </a:tcPr>
                </a:tc>
                <a:extLst>
                  <a:ext uri="{0D108BD9-81ED-4DB2-BD59-A6C34878D82A}">
                    <a16:rowId xmlns:a16="http://schemas.microsoft.com/office/drawing/2014/main" xmlns="" val="10000"/>
                  </a:ext>
                </a:extLst>
              </a:tr>
              <a:tr h="1003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2000" b="0" i="0" u="none" strike="noStrike" cap="none" normalizeH="0" baseline="0">
                        <a:ln>
                          <a:noFill/>
                        </a:ln>
                        <a:solidFill>
                          <a:schemeClr val="tx1"/>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accent3">
                              <a:lumMod val="50000"/>
                            </a:schemeClr>
                          </a:solidFill>
                          <a:effectLst/>
                          <a:latin typeface="Trebuchet MS"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a:ln>
                            <a:noFill/>
                          </a:ln>
                          <a:solidFill>
                            <a:schemeClr val="accent3">
                              <a:lumMod val="50000"/>
                            </a:schemeClr>
                          </a:solidFill>
                          <a:effectLst/>
                          <a:latin typeface="Trebuchet MS" pitchFamily="34" charset="0"/>
                        </a:rPr>
                        <a:t>                     Proceso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Trebuchet MS" pitchFamily="34" charset="0"/>
                        </a:rPr>
                        <a:t>Técnica cualitativa, análisis retrospectivo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Trebuchet MS" pitchFamily="34" charset="0"/>
                        </a:rPr>
                        <a:t>Ayuda a priorizar cambios necesarios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203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Trebuchet MS" pitchFamily="34" charset="0"/>
                        </a:rPr>
                        <a:t>Busca entender la raíz del problema, qué está fallando, cómo funcionar mejor y prevenir la ocurrencia de errores.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Trebuchet MS" pitchFamily="34" charset="0"/>
                        </a:rPr>
                        <a:t>Genera acciones correctivas inmediatas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Trebuchet MS" pitchFamily="34" charset="0"/>
                        </a:rPr>
                        <a:t>“Estudios de cada caso en particular”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Trebuchet MS" pitchFamily="34" charset="0"/>
                        </a:rPr>
                        <a:t>Trabajo exhaustivo y prolongado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bl>
          </a:graphicData>
        </a:graphic>
      </p:graphicFrame>
      <p:sp>
        <p:nvSpPr>
          <p:cNvPr id="31767" name="Oval 25"/>
          <p:cNvSpPr>
            <a:spLocks noChangeArrowheads="1"/>
          </p:cNvSpPr>
          <p:nvPr/>
        </p:nvSpPr>
        <p:spPr bwMode="auto">
          <a:xfrm>
            <a:off x="2969752" y="2342127"/>
            <a:ext cx="2016125" cy="792163"/>
          </a:xfrm>
          <a:prstGeom prst="ellipse">
            <a:avLst/>
          </a:prstGeom>
          <a:solidFill>
            <a:srgbClr val="0099CC"/>
          </a:solidFill>
          <a:ln w="9525">
            <a:solidFill>
              <a:schemeClr val="tx1"/>
            </a:solidFill>
            <a:round/>
            <a:headEnd/>
            <a:tailEnd/>
          </a:ln>
        </p:spPr>
        <p:txBody>
          <a:bodyPr wrap="none" anchor="ctr"/>
          <a:lstStyle/>
          <a:p>
            <a:pPr algn="ctr" eaLnBrk="1" hangingPunct="1"/>
            <a:r>
              <a:rPr lang="es-ES" altLang="en-US" sz="1400" b="1">
                <a:solidFill>
                  <a:schemeClr val="bg1"/>
                </a:solidFill>
                <a:latin typeface="Calibri" pitchFamily="34" charset="0"/>
              </a:rPr>
              <a:t>Evento centinela</a:t>
            </a:r>
          </a:p>
        </p:txBody>
      </p:sp>
      <p:sp>
        <p:nvSpPr>
          <p:cNvPr id="4125" name="Line 28"/>
          <p:cNvSpPr>
            <a:spLocks noChangeShapeType="1"/>
          </p:cNvSpPr>
          <p:nvPr/>
        </p:nvSpPr>
        <p:spPr bwMode="auto">
          <a:xfrm>
            <a:off x="6527800" y="2654300"/>
            <a:ext cx="3024188" cy="0"/>
          </a:xfrm>
          <a:prstGeom prst="line">
            <a:avLst/>
          </a:prstGeom>
          <a:noFill/>
          <a:ln w="57150">
            <a:solidFill>
              <a:schemeClr val="bg1">
                <a:lumMod val="65000"/>
              </a:schemeClr>
            </a:solidFill>
            <a:round/>
            <a:headEnd/>
            <a:tailEnd type="triangle" w="med" len="med"/>
          </a:ln>
        </p:spPr>
        <p:txBody>
          <a:bodyPr/>
          <a:lstStyle/>
          <a:p>
            <a:pPr eaLnBrk="1" hangingPunct="1">
              <a:defRPr/>
            </a:pPr>
            <a:endParaRPr lang="es-AR">
              <a:latin typeface="Arial" charset="0"/>
            </a:endParaRPr>
          </a:p>
        </p:txBody>
      </p:sp>
    </p:spTree>
    <p:extLst>
      <p:ext uri="{BB962C8B-B14F-4D97-AF65-F5344CB8AC3E}">
        <p14:creationId xmlns:p14="http://schemas.microsoft.com/office/powerpoint/2010/main" val="1678603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4"/>
          <p:cNvGraphicFramePr>
            <a:graphicFrameLocks/>
          </p:cNvGraphicFramePr>
          <p:nvPr/>
        </p:nvGraphicFramePr>
        <p:xfrm>
          <a:off x="2423592" y="1628801"/>
          <a:ext cx="7355160" cy="4014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Título"/>
          <p:cNvSpPr>
            <a:spLocks noGrp="1"/>
          </p:cNvSpPr>
          <p:nvPr>
            <p:ph type="title"/>
          </p:nvPr>
        </p:nvSpPr>
        <p:spPr>
          <a:xfrm>
            <a:off x="2893433" y="260042"/>
            <a:ext cx="6415477" cy="1143000"/>
          </a:xfrm>
          <a:noFill/>
          <a:ln>
            <a:solidFill>
              <a:schemeClr val="tx1"/>
            </a:solidFill>
            <a:prstDash val="dash"/>
          </a:ln>
        </p:spPr>
        <p:txBody>
          <a:bodyPr>
            <a:normAutofit/>
          </a:bodyPr>
          <a:lstStyle/>
          <a:p>
            <a:pPr algn="ctr"/>
            <a:r>
              <a:rPr lang="es-AR" sz="2400" dirty="0">
                <a:latin typeface="Trebuchet MS" panose="020B0603020202020204" pitchFamily="34" charset="0"/>
              </a:rPr>
              <a:t>Ciclo de Análisis de Eventos Adversos</a:t>
            </a:r>
          </a:p>
        </p:txBody>
      </p:sp>
      <p:sp>
        <p:nvSpPr>
          <p:cNvPr id="7" name="6 Rectángulo"/>
          <p:cNvSpPr/>
          <p:nvPr/>
        </p:nvSpPr>
        <p:spPr>
          <a:xfrm>
            <a:off x="5231904" y="5949281"/>
            <a:ext cx="5436096" cy="535531"/>
          </a:xfrm>
          <a:prstGeom prst="rect">
            <a:avLst/>
          </a:prstGeom>
        </p:spPr>
        <p:txBody>
          <a:bodyPr wrap="square">
            <a:spAutoFit/>
          </a:bodyPr>
          <a:lstStyle/>
          <a:p>
            <a:pPr>
              <a:lnSpc>
                <a:spcPct val="90000"/>
              </a:lnSpc>
              <a:buNone/>
            </a:pPr>
            <a:r>
              <a:rPr lang="es-AR" sz="1600" b="1" dirty="0">
                <a:latin typeface="Trebuchet MS" panose="020B0603020202020204" pitchFamily="34" charset="0"/>
              </a:rPr>
              <a:t> </a:t>
            </a:r>
            <a:r>
              <a:rPr lang="es-AR" sz="1600" b="1" i="1" dirty="0">
                <a:latin typeface="Trebuchet MS" panose="020B0603020202020204" pitchFamily="34" charset="0"/>
              </a:rPr>
              <a:t>“El reporte de los errores deben ser considerados como lecciones para evitar nuevos errores”</a:t>
            </a:r>
          </a:p>
        </p:txBody>
      </p:sp>
    </p:spTree>
    <p:extLst>
      <p:ext uri="{BB962C8B-B14F-4D97-AF65-F5344CB8AC3E}">
        <p14:creationId xmlns:p14="http://schemas.microsoft.com/office/powerpoint/2010/main" val="1775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3574805" y="360016"/>
            <a:ext cx="5132468" cy="622623"/>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dirty="0">
                <a:solidFill>
                  <a:schemeClr val="tx1"/>
                </a:solidFill>
                <a:latin typeface="Trebuchet MS" panose="020B0603020202020204" pitchFamily="34" charset="0"/>
              </a:rPr>
              <a:t>Prevenir errores</a:t>
            </a:r>
          </a:p>
        </p:txBody>
      </p:sp>
      <p:sp>
        <p:nvSpPr>
          <p:cNvPr id="3" name="Rectángulo 2"/>
          <p:cNvSpPr/>
          <p:nvPr/>
        </p:nvSpPr>
        <p:spPr>
          <a:xfrm>
            <a:off x="1732812" y="1255595"/>
            <a:ext cx="8816454" cy="5298174"/>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lphaLcPeriod"/>
            </a:pPr>
            <a:r>
              <a:rPr lang="es-AR" dirty="0">
                <a:solidFill>
                  <a:schemeClr val="tx1"/>
                </a:solidFill>
                <a:latin typeface="Trebuchet MS" panose="020B0603020202020204" pitchFamily="34" charset="0"/>
              </a:rPr>
              <a:t>Reducir la confianza en la memoria. Realización de </a:t>
            </a:r>
            <a:r>
              <a:rPr lang="es-AR" dirty="0" err="1">
                <a:solidFill>
                  <a:schemeClr val="tx1"/>
                </a:solidFill>
                <a:latin typeface="Trebuchet MS" panose="020B0603020202020204" pitchFamily="34" charset="0"/>
              </a:rPr>
              <a:t>Check</a:t>
            </a:r>
            <a:r>
              <a:rPr lang="es-AR" dirty="0">
                <a:solidFill>
                  <a:schemeClr val="tx1"/>
                </a:solidFill>
                <a:latin typeface="Trebuchet MS" panose="020B0603020202020204" pitchFamily="34" charset="0"/>
              </a:rPr>
              <a:t> </a:t>
            </a:r>
            <a:r>
              <a:rPr lang="es-AR" dirty="0" err="1">
                <a:solidFill>
                  <a:schemeClr val="tx1"/>
                </a:solidFill>
                <a:latin typeface="Trebuchet MS" panose="020B0603020202020204" pitchFamily="34" charset="0"/>
              </a:rPr>
              <a:t>list</a:t>
            </a:r>
            <a:r>
              <a:rPr lang="es-AR" dirty="0">
                <a:solidFill>
                  <a:schemeClr val="tx1"/>
                </a:solidFill>
                <a:latin typeface="Trebuchet MS" panose="020B0603020202020204" pitchFamily="34" charset="0"/>
              </a:rPr>
              <a:t>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lphaLcPeriod"/>
            </a:pPr>
            <a:r>
              <a:rPr lang="es-AR" dirty="0">
                <a:solidFill>
                  <a:schemeClr val="tx1"/>
                </a:solidFill>
                <a:latin typeface="Trebuchet MS" panose="020B0603020202020204" pitchFamily="34" charset="0"/>
              </a:rPr>
              <a:t>Simplificar los procesos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lphaLcPeriod"/>
            </a:pPr>
            <a:r>
              <a:rPr lang="es-AR" dirty="0">
                <a:solidFill>
                  <a:schemeClr val="tx1"/>
                </a:solidFill>
                <a:latin typeface="Trebuchet MS" panose="020B0603020202020204" pitchFamily="34" charset="0"/>
              </a:rPr>
              <a:t>Estandarizar.</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lphaLcPeriod"/>
            </a:pPr>
            <a:r>
              <a:rPr lang="es-AR" dirty="0">
                <a:solidFill>
                  <a:schemeClr val="tx1"/>
                </a:solidFill>
                <a:latin typeface="Trebuchet MS" panose="020B0603020202020204" pitchFamily="34" charset="0"/>
              </a:rPr>
              <a:t>Utilizar guías terapéuticas, protocolos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lphaLcPeriod"/>
            </a:pPr>
            <a:r>
              <a:rPr lang="es-AR" dirty="0">
                <a:solidFill>
                  <a:schemeClr val="tx1"/>
                </a:solidFill>
                <a:latin typeface="Trebuchet MS" panose="020B0603020202020204" pitchFamily="34" charset="0"/>
              </a:rPr>
              <a:t>Seguir los procedimientos y las normas Institucionales</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a:t>
            </a:r>
          </a:p>
          <a:p>
            <a:pPr marL="342900" indent="-342900" algn="ctr">
              <a:buFont typeface="+mj-lt"/>
              <a:buAutoNum type="alphaLcPeriod"/>
            </a:pPr>
            <a:r>
              <a:rPr lang="es-AR" dirty="0">
                <a:solidFill>
                  <a:schemeClr val="tx1"/>
                </a:solidFill>
                <a:latin typeface="Trebuchet MS" panose="020B0603020202020204" pitchFamily="34" charset="0"/>
              </a:rPr>
              <a:t>Mejorar el acceso a la información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lphaLcPeriod"/>
            </a:pPr>
            <a:r>
              <a:rPr lang="es-AR" dirty="0">
                <a:solidFill>
                  <a:schemeClr val="tx1"/>
                </a:solidFill>
                <a:latin typeface="Trebuchet MS" panose="020B0603020202020204" pitchFamily="34" charset="0"/>
              </a:rPr>
              <a:t> Optimizar la comunicación</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lphaLcPeriod"/>
            </a:pPr>
            <a:r>
              <a:rPr lang="es-AR" dirty="0">
                <a:solidFill>
                  <a:schemeClr val="tx1"/>
                </a:solidFill>
                <a:latin typeface="Trebuchet MS" panose="020B0603020202020204" pitchFamily="34" charset="0"/>
              </a:rPr>
              <a:t>Evitar sobrecarga de trabajo y de horas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lphaLcPeriod"/>
            </a:pPr>
            <a:r>
              <a:rPr lang="es-AR" dirty="0">
                <a:solidFill>
                  <a:schemeClr val="tx1"/>
                </a:solidFill>
                <a:latin typeface="Trebuchet MS" panose="020B0603020202020204" pitchFamily="34" charset="0"/>
              </a:rPr>
              <a:t>Diseñar sistemas de dobles y tripes chequeos</a:t>
            </a:r>
          </a:p>
          <a:p>
            <a:pPr marL="342900" indent="-342900" algn="ctr">
              <a:buFont typeface="+mj-lt"/>
              <a:buAutoNum type="alphaLcPeriod"/>
            </a:pPr>
            <a:endParaRPr lang="es-AR"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291153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07818" y="3414713"/>
            <a:ext cx="5888182" cy="2895600"/>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dirty="0">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1648690" y="1907270"/>
            <a:ext cx="3297382" cy="872836"/>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latin typeface="Trebuchet MS" panose="020B0603020202020204" pitchFamily="34" charset="0"/>
                <a:cs typeface="Times New Roman" panose="02020603050405020304" pitchFamily="18" charset="0"/>
              </a:rPr>
              <a:t>Revisión y elaboración </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45"/>
            <a:ext cx="3297382" cy="1373909"/>
          </a:xfrm>
          <a:prstGeom prst="rect">
            <a:avLst/>
          </a:prstGeom>
        </p:spPr>
      </p:pic>
      <p:sp>
        <p:nvSpPr>
          <p:cNvPr id="7" name="6 Rectángulo"/>
          <p:cNvSpPr/>
          <p:nvPr/>
        </p:nvSpPr>
        <p:spPr>
          <a:xfrm>
            <a:off x="235527" y="4048081"/>
            <a:ext cx="6096000" cy="1477328"/>
          </a:xfrm>
          <a:prstGeom prst="rect">
            <a:avLst/>
          </a:prstGeom>
        </p:spPr>
        <p:txBody>
          <a:bodyPr>
            <a:spAutoFit/>
          </a:bodyPr>
          <a:lstStyle/>
          <a:p>
            <a:pPr>
              <a:buFont typeface="Arial" pitchFamily="34" charset="0"/>
              <a:buChar char="•"/>
            </a:pPr>
            <a:r>
              <a:rPr lang="es-ES" dirty="0">
                <a:latin typeface="Trebuchet MS" pitchFamily="34" charset="0"/>
              </a:rPr>
              <a:t>         Políticas: 53</a:t>
            </a:r>
          </a:p>
          <a:p>
            <a:r>
              <a:rPr lang="es-ES" dirty="0">
                <a:latin typeface="Trebuchet MS" pitchFamily="34" charset="0"/>
              </a:rPr>
              <a:t>·         Procedimientos: 146</a:t>
            </a:r>
          </a:p>
          <a:p>
            <a:r>
              <a:rPr lang="es-ES" dirty="0">
                <a:latin typeface="Trebuchet MS" pitchFamily="34" charset="0"/>
              </a:rPr>
              <a:t>·         Instructivos: 23</a:t>
            </a:r>
          </a:p>
          <a:p>
            <a:r>
              <a:rPr lang="es-ES" dirty="0">
                <a:latin typeface="Trebuchet MS" pitchFamily="34" charset="0"/>
              </a:rPr>
              <a:t>·         Procedimientos Operativos Estándar (POE): 200</a:t>
            </a:r>
          </a:p>
          <a:p>
            <a:r>
              <a:rPr lang="es-ES" dirty="0">
                <a:latin typeface="Trebuchet MS" pitchFamily="34" charset="0"/>
              </a:rPr>
              <a:t>·         Formularios: 453</a:t>
            </a:r>
          </a:p>
        </p:txBody>
      </p:sp>
      <p:pic>
        <p:nvPicPr>
          <p:cNvPr id="1026" name="Picture 2"/>
          <p:cNvPicPr>
            <a:picLocks noChangeAspect="1" noChangeArrowheads="1"/>
          </p:cNvPicPr>
          <p:nvPr/>
        </p:nvPicPr>
        <p:blipFill>
          <a:blip r:embed="rId3" cstate="print"/>
          <a:srcRect/>
          <a:stretch>
            <a:fillRect/>
          </a:stretch>
        </p:blipFill>
        <p:spPr bwMode="auto">
          <a:xfrm>
            <a:off x="6862994" y="1653237"/>
            <a:ext cx="4620693" cy="3551526"/>
          </a:xfrm>
          <a:prstGeom prst="rect">
            <a:avLst/>
          </a:prstGeom>
          <a:noFill/>
          <a:ln w="9525">
            <a:solidFill>
              <a:schemeClr val="tx1"/>
            </a:solidFill>
            <a:prstDash val="dashDot"/>
            <a:miter lim="800000"/>
            <a:headEnd/>
            <a:tailEnd/>
          </a:ln>
        </p:spPr>
      </p:pic>
    </p:spTree>
    <p:extLst>
      <p:ext uri="{BB962C8B-B14F-4D97-AF65-F5344CB8AC3E}">
        <p14:creationId xmlns:p14="http://schemas.microsoft.com/office/powerpoint/2010/main" val="228519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214651" y="209891"/>
            <a:ext cx="9594376" cy="622623"/>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dirty="0">
                <a:solidFill>
                  <a:schemeClr val="tx1"/>
                </a:solidFill>
                <a:latin typeface="Trebuchet MS" panose="020B0603020202020204" pitchFamily="34" charset="0"/>
              </a:rPr>
              <a:t>10 preocupaciones principales sobre seguridad del paciente</a:t>
            </a:r>
          </a:p>
        </p:txBody>
      </p:sp>
      <p:sp>
        <p:nvSpPr>
          <p:cNvPr id="3" name="Rectángulo 2"/>
          <p:cNvSpPr/>
          <p:nvPr/>
        </p:nvSpPr>
        <p:spPr>
          <a:xfrm>
            <a:off x="559558" y="1255595"/>
            <a:ext cx="11191164" cy="5298174"/>
          </a:xfrm>
          <a:prstGeom prst="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r>
              <a:rPr lang="es-AR" dirty="0">
                <a:solidFill>
                  <a:schemeClr val="tx1"/>
                </a:solidFill>
                <a:latin typeface="Trebuchet MS" panose="020B0603020202020204" pitchFamily="34" charset="0"/>
              </a:rPr>
              <a:t> Vigilancia de los diagnósticos y resultados de exámenes, utilizando historia Clínica electrónica</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 Vigilancia de los antibióticos en la practica médica y en los servicios. Evitar resistencia</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 Vigilar las conductas para evitar Burnout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 Utilizar de tecnología sanitaria móvil que consten de regulación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 Mejorar la atención en el área de la salud mental</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 Detección de cambios en la condición del paciente. Observación, examen físico.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 Desarrollo y mantenimiento de habilidades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Reconocimiento precoz de la sepsis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Control de infecciones intrahospitalarias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342900" indent="-342900" algn="ctr">
              <a:buFont typeface="+mj-lt"/>
              <a:buAutoNum type="arabicPeriod"/>
            </a:pPr>
            <a:r>
              <a:rPr lang="es-AR" dirty="0">
                <a:solidFill>
                  <a:schemeClr val="tx1"/>
                </a:solidFill>
                <a:latin typeface="Trebuchet MS" panose="020B0603020202020204" pitchFamily="34" charset="0"/>
              </a:rPr>
              <a:t> Estandarización de los esfuerzos en seguridad de los pacientes y del personal </a:t>
            </a:r>
          </a:p>
        </p:txBody>
      </p:sp>
    </p:spTree>
    <p:extLst>
      <p:ext uri="{BB962C8B-B14F-4D97-AF65-F5344CB8AC3E}">
        <p14:creationId xmlns:p14="http://schemas.microsoft.com/office/powerpoint/2010/main" val="3875270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3785548" y="276225"/>
            <a:ext cx="4620904" cy="1013157"/>
          </a:xfrm>
          <a:noFill/>
          <a:ln w="28575">
            <a:solidFill>
              <a:schemeClr val="tx1"/>
            </a:solidFill>
            <a:prstDash val="dashDot"/>
          </a:ln>
        </p:spPr>
        <p:txBody>
          <a:bodyPr>
            <a:normAutofit/>
          </a:bodyPr>
          <a:lstStyle/>
          <a:p>
            <a:pPr algn="ctr"/>
            <a:r>
              <a:rPr lang="es-AR" sz="2800" dirty="0">
                <a:latin typeface="Trebuchet MS" panose="020B0603020202020204" pitchFamily="34" charset="0"/>
              </a:rPr>
              <a:t>Errores y Seguridad</a:t>
            </a:r>
          </a:p>
        </p:txBody>
      </p:sp>
      <p:sp>
        <p:nvSpPr>
          <p:cNvPr id="7" name="6 Marcador de contenido"/>
          <p:cNvSpPr>
            <a:spLocks noGrp="1"/>
          </p:cNvSpPr>
          <p:nvPr>
            <p:ph idx="1"/>
          </p:nvPr>
        </p:nvSpPr>
        <p:spPr/>
        <p:txBody>
          <a:bodyPr/>
          <a:lstStyle/>
          <a:p>
            <a:r>
              <a:rPr lang="es-AR" sz="2400" dirty="0">
                <a:latin typeface="Trebuchet MS" panose="020B0603020202020204" pitchFamily="34" charset="0"/>
              </a:rPr>
              <a:t>¿Por qué se habla de seguridad?</a:t>
            </a:r>
          </a:p>
          <a:p>
            <a:endParaRPr lang="es-AR" dirty="0"/>
          </a:p>
        </p:txBody>
      </p:sp>
      <p:graphicFrame>
        <p:nvGraphicFramePr>
          <p:cNvPr id="8" name="7 Tabla"/>
          <p:cNvGraphicFramePr>
            <a:graphicFrameLocks noGrp="1"/>
          </p:cNvGraphicFramePr>
          <p:nvPr>
            <p:extLst>
              <p:ext uri="{D42A27DB-BD31-4B8C-83A1-F6EECF244321}">
                <p14:modId xmlns:p14="http://schemas.microsoft.com/office/powerpoint/2010/main" val="3245217077"/>
              </p:ext>
            </p:extLst>
          </p:nvPr>
        </p:nvGraphicFramePr>
        <p:xfrm>
          <a:off x="2102155" y="2702257"/>
          <a:ext cx="8379325" cy="3884139"/>
        </p:xfrm>
        <a:graphic>
          <a:graphicData uri="http://schemas.openxmlformats.org/drawingml/2006/table">
            <a:tbl>
              <a:tblPr firstRow="1" bandRow="1">
                <a:tableStyleId>{5C22544A-7EE6-4342-B048-85BDC9FD1C3A}</a:tableStyleId>
              </a:tblPr>
              <a:tblGrid>
                <a:gridCol w="1675865">
                  <a:extLst>
                    <a:ext uri="{9D8B030D-6E8A-4147-A177-3AD203B41FA5}">
                      <a16:colId xmlns:a16="http://schemas.microsoft.com/office/drawing/2014/main" xmlns="" val="20000"/>
                    </a:ext>
                  </a:extLst>
                </a:gridCol>
                <a:gridCol w="1675865">
                  <a:extLst>
                    <a:ext uri="{9D8B030D-6E8A-4147-A177-3AD203B41FA5}">
                      <a16:colId xmlns:a16="http://schemas.microsoft.com/office/drawing/2014/main" xmlns="" val="20001"/>
                    </a:ext>
                  </a:extLst>
                </a:gridCol>
                <a:gridCol w="1675865">
                  <a:extLst>
                    <a:ext uri="{9D8B030D-6E8A-4147-A177-3AD203B41FA5}">
                      <a16:colId xmlns:a16="http://schemas.microsoft.com/office/drawing/2014/main" xmlns="" val="20002"/>
                    </a:ext>
                  </a:extLst>
                </a:gridCol>
                <a:gridCol w="1675865">
                  <a:extLst>
                    <a:ext uri="{9D8B030D-6E8A-4147-A177-3AD203B41FA5}">
                      <a16:colId xmlns:a16="http://schemas.microsoft.com/office/drawing/2014/main" xmlns="" val="20003"/>
                    </a:ext>
                  </a:extLst>
                </a:gridCol>
                <a:gridCol w="1675865">
                  <a:extLst>
                    <a:ext uri="{9D8B030D-6E8A-4147-A177-3AD203B41FA5}">
                      <a16:colId xmlns:a16="http://schemas.microsoft.com/office/drawing/2014/main" xmlns="" val="20004"/>
                    </a:ext>
                  </a:extLst>
                </a:gridCol>
              </a:tblGrid>
              <a:tr h="539464">
                <a:tc>
                  <a:txBody>
                    <a:bodyPr/>
                    <a:lstStyle/>
                    <a:p>
                      <a:endParaRPr lang="es-AR" sz="1200" dirty="0">
                        <a:latin typeface="Malgun Gothic" pitchFamily="34" charset="-127"/>
                        <a:ea typeface="Malgun Gothic" pitchFamily="34" charset="-127"/>
                      </a:endParaRPr>
                    </a:p>
                  </a:txBody>
                  <a:tcPr/>
                </a:tc>
                <a:tc>
                  <a:txBody>
                    <a:bodyPr/>
                    <a:lstStyle/>
                    <a:p>
                      <a:r>
                        <a:rPr lang="es-AR" sz="1200" dirty="0">
                          <a:latin typeface="Malgun Gothic" pitchFamily="34" charset="-127"/>
                          <a:ea typeface="Malgun Gothic" pitchFamily="34" charset="-127"/>
                        </a:rPr>
                        <a:t>Muestra</a:t>
                      </a:r>
                    </a:p>
                  </a:txBody>
                  <a:tcPr/>
                </a:tc>
                <a:tc>
                  <a:txBody>
                    <a:bodyPr/>
                    <a:lstStyle/>
                    <a:p>
                      <a:r>
                        <a:rPr lang="es-AR" sz="1200" dirty="0">
                          <a:latin typeface="Malgun Gothic" pitchFamily="34" charset="-127"/>
                          <a:ea typeface="Malgun Gothic" pitchFamily="34" charset="-127"/>
                        </a:rPr>
                        <a:t>Frecuencia</a:t>
                      </a:r>
                      <a:r>
                        <a:rPr lang="es-AR" sz="1200" baseline="0" dirty="0">
                          <a:latin typeface="Malgun Gothic" pitchFamily="34" charset="-127"/>
                          <a:ea typeface="Malgun Gothic" pitchFamily="34" charset="-127"/>
                        </a:rPr>
                        <a:t> de eventos adversos</a:t>
                      </a:r>
                      <a:endParaRPr lang="es-AR" sz="1200" dirty="0">
                        <a:latin typeface="Malgun Gothic" pitchFamily="34" charset="-127"/>
                        <a:ea typeface="Malgun Gothic" pitchFamily="34" charset="-127"/>
                      </a:endParaRPr>
                    </a:p>
                  </a:txBody>
                  <a:tcPr/>
                </a:tc>
                <a:tc>
                  <a:txBody>
                    <a:bodyPr/>
                    <a:lstStyle/>
                    <a:p>
                      <a:r>
                        <a:rPr lang="es-AR" sz="1200" dirty="0">
                          <a:latin typeface="Malgun Gothic" pitchFamily="34" charset="-127"/>
                          <a:ea typeface="Malgun Gothic" pitchFamily="34" charset="-127"/>
                        </a:rPr>
                        <a:t>Frecuencia de errores</a:t>
                      </a:r>
                    </a:p>
                  </a:txBody>
                  <a:tcPr/>
                </a:tc>
                <a:tc>
                  <a:txBody>
                    <a:bodyPr/>
                    <a:lstStyle/>
                    <a:p>
                      <a:r>
                        <a:rPr lang="es-AR" sz="1200" dirty="0">
                          <a:latin typeface="Malgun Gothic" pitchFamily="34" charset="-127"/>
                          <a:ea typeface="Malgun Gothic" pitchFamily="34" charset="-127"/>
                        </a:rPr>
                        <a:t>Costo/evento adverso</a:t>
                      </a:r>
                    </a:p>
                  </a:txBody>
                  <a:tcPr/>
                </a:tc>
                <a:extLst>
                  <a:ext uri="{0D108BD9-81ED-4DB2-BD59-A6C34878D82A}">
                    <a16:rowId xmlns:a16="http://schemas.microsoft.com/office/drawing/2014/main" xmlns="" val="10000"/>
                  </a:ext>
                </a:extLst>
              </a:tr>
              <a:tr h="539464">
                <a:tc>
                  <a:txBody>
                    <a:bodyPr/>
                    <a:lstStyle/>
                    <a:p>
                      <a:r>
                        <a:rPr lang="es-AR" sz="1200" dirty="0">
                          <a:latin typeface="Malgun Gothic" pitchFamily="34" charset="-127"/>
                          <a:ea typeface="Malgun Gothic" pitchFamily="34" charset="-127"/>
                        </a:rPr>
                        <a:t>Harvard </a:t>
                      </a:r>
                      <a:r>
                        <a:rPr lang="es-AR" sz="1200" dirty="0" err="1">
                          <a:latin typeface="Malgun Gothic" pitchFamily="34" charset="-127"/>
                          <a:ea typeface="Malgun Gothic" pitchFamily="34" charset="-127"/>
                        </a:rPr>
                        <a:t>Malpractice</a:t>
                      </a:r>
                      <a:r>
                        <a:rPr lang="es-AR" sz="1200" dirty="0">
                          <a:latin typeface="Malgun Gothic" pitchFamily="34" charset="-127"/>
                          <a:ea typeface="Malgun Gothic" pitchFamily="34" charset="-127"/>
                        </a:rPr>
                        <a:t> </a:t>
                      </a:r>
                      <a:r>
                        <a:rPr lang="es-AR" sz="1200" dirty="0" err="1">
                          <a:latin typeface="Malgun Gothic" pitchFamily="34" charset="-127"/>
                          <a:ea typeface="Malgun Gothic" pitchFamily="34" charset="-127"/>
                        </a:rPr>
                        <a:t>Study</a:t>
                      </a:r>
                      <a:endParaRPr lang="es-AR" sz="1200" dirty="0">
                        <a:latin typeface="Malgun Gothic" pitchFamily="34" charset="-127"/>
                        <a:ea typeface="Malgun Gothic" pitchFamily="34" charset="-127"/>
                      </a:endParaRPr>
                    </a:p>
                  </a:txBody>
                  <a:tcPr/>
                </a:tc>
                <a:tc>
                  <a:txBody>
                    <a:bodyPr/>
                    <a:lstStyle/>
                    <a:p>
                      <a:r>
                        <a:rPr lang="es-AR" sz="1200" dirty="0">
                          <a:latin typeface="Malgun Gothic" pitchFamily="34" charset="-127"/>
                          <a:ea typeface="Malgun Gothic" pitchFamily="34" charset="-127"/>
                        </a:rPr>
                        <a:t>30.121 en 51 Hospitales</a:t>
                      </a:r>
                    </a:p>
                  </a:txBody>
                  <a:tcPr/>
                </a:tc>
                <a:tc>
                  <a:txBody>
                    <a:bodyPr/>
                    <a:lstStyle/>
                    <a:p>
                      <a:r>
                        <a:rPr lang="es-AR" sz="1200" dirty="0">
                          <a:latin typeface="Malgun Gothic" pitchFamily="34" charset="-127"/>
                          <a:ea typeface="Malgun Gothic" pitchFamily="34" charset="-127"/>
                        </a:rPr>
                        <a:t>3.8%</a:t>
                      </a:r>
                    </a:p>
                  </a:txBody>
                  <a:tcPr/>
                </a:tc>
                <a:tc>
                  <a:txBody>
                    <a:bodyPr/>
                    <a:lstStyle/>
                    <a:p>
                      <a:r>
                        <a:rPr lang="es-AR" sz="1200" dirty="0">
                          <a:latin typeface="Malgun Gothic" pitchFamily="34" charset="-127"/>
                          <a:ea typeface="Malgun Gothic" pitchFamily="34" charset="-127"/>
                        </a:rPr>
                        <a:t>27.6%</a:t>
                      </a:r>
                    </a:p>
                  </a:txBody>
                  <a:tcPr/>
                </a:tc>
                <a:tc>
                  <a:txBody>
                    <a:bodyPr/>
                    <a:lstStyle/>
                    <a:p>
                      <a:r>
                        <a:rPr lang="es-AR" sz="1200" dirty="0">
                          <a:latin typeface="Malgun Gothic" pitchFamily="34" charset="-127"/>
                          <a:ea typeface="Malgun Gothic" pitchFamily="34" charset="-127"/>
                        </a:rPr>
                        <a:t>$ 2.295</a:t>
                      </a:r>
                    </a:p>
                  </a:txBody>
                  <a:tcPr/>
                </a:tc>
                <a:extLst>
                  <a:ext uri="{0D108BD9-81ED-4DB2-BD59-A6C34878D82A}">
                    <a16:rowId xmlns:a16="http://schemas.microsoft.com/office/drawing/2014/main" xmlns="" val="10001"/>
                  </a:ext>
                </a:extLst>
              </a:tr>
              <a:tr h="539464">
                <a:tc>
                  <a:txBody>
                    <a:bodyPr/>
                    <a:lstStyle/>
                    <a:p>
                      <a:r>
                        <a:rPr lang="es-AR" sz="1200" dirty="0">
                          <a:latin typeface="Malgun Gothic" pitchFamily="34" charset="-127"/>
                          <a:ea typeface="Malgun Gothic" pitchFamily="34" charset="-127"/>
                        </a:rPr>
                        <a:t>Utah Colorado </a:t>
                      </a:r>
                      <a:r>
                        <a:rPr lang="es-AR" sz="1200" dirty="0" err="1">
                          <a:latin typeface="Malgun Gothic" pitchFamily="34" charset="-127"/>
                          <a:ea typeface="Malgun Gothic" pitchFamily="34" charset="-127"/>
                        </a:rPr>
                        <a:t>Study</a:t>
                      </a:r>
                      <a:endParaRPr lang="es-AR" sz="1200" dirty="0">
                        <a:latin typeface="Malgun Gothic" pitchFamily="34" charset="-127"/>
                        <a:ea typeface="Malgun Gothic" pitchFamily="34" charset="-127"/>
                      </a:endParaRPr>
                    </a:p>
                  </a:txBody>
                  <a:tcPr/>
                </a:tc>
                <a:tc>
                  <a:txBody>
                    <a:bodyPr/>
                    <a:lstStyle/>
                    <a:p>
                      <a:r>
                        <a:rPr lang="es-AR" sz="1200" dirty="0">
                          <a:latin typeface="Malgun Gothic" pitchFamily="34" charset="-127"/>
                          <a:ea typeface="Malgun Gothic" pitchFamily="34" charset="-127"/>
                        </a:rPr>
                        <a:t>14566 en 28 Hospitales</a:t>
                      </a:r>
                    </a:p>
                  </a:txBody>
                  <a:tcPr/>
                </a:tc>
                <a:tc>
                  <a:txBody>
                    <a:bodyPr/>
                    <a:lstStyle/>
                    <a:p>
                      <a:r>
                        <a:rPr lang="es-AR" sz="1200" dirty="0">
                          <a:latin typeface="Malgun Gothic" pitchFamily="34" charset="-127"/>
                          <a:ea typeface="Malgun Gothic" pitchFamily="34" charset="-127"/>
                        </a:rPr>
                        <a:t>3.2%</a:t>
                      </a:r>
                    </a:p>
                  </a:txBody>
                  <a:tcPr/>
                </a:tc>
                <a:tc>
                  <a:txBody>
                    <a:bodyPr/>
                    <a:lstStyle/>
                    <a:p>
                      <a:r>
                        <a:rPr lang="es-AR" sz="1200" dirty="0">
                          <a:latin typeface="Malgun Gothic" pitchFamily="34" charset="-127"/>
                          <a:ea typeface="Malgun Gothic" pitchFamily="34" charset="-127"/>
                        </a:rPr>
                        <a:t>54%</a:t>
                      </a:r>
                    </a:p>
                  </a:txBody>
                  <a:tcPr/>
                </a:tc>
                <a:tc>
                  <a:txBody>
                    <a:bodyPr/>
                    <a:lstStyle/>
                    <a:p>
                      <a:r>
                        <a:rPr lang="es-AR" sz="1200" dirty="0">
                          <a:latin typeface="Malgun Gothic" pitchFamily="34" charset="-127"/>
                          <a:ea typeface="Malgun Gothic" pitchFamily="34" charset="-127"/>
                        </a:rPr>
                        <a:t>$ 2.262</a:t>
                      </a:r>
                    </a:p>
                  </a:txBody>
                  <a:tcPr/>
                </a:tc>
                <a:extLst>
                  <a:ext uri="{0D108BD9-81ED-4DB2-BD59-A6C34878D82A}">
                    <a16:rowId xmlns:a16="http://schemas.microsoft.com/office/drawing/2014/main" xmlns="" val="10002"/>
                  </a:ext>
                </a:extLst>
              </a:tr>
              <a:tr h="755249">
                <a:tc>
                  <a:txBody>
                    <a:bodyPr/>
                    <a:lstStyle/>
                    <a:p>
                      <a:r>
                        <a:rPr lang="es-AR" sz="1200" dirty="0" err="1">
                          <a:latin typeface="Malgun Gothic" pitchFamily="34" charset="-127"/>
                          <a:ea typeface="Malgun Gothic" pitchFamily="34" charset="-127"/>
                        </a:rPr>
                        <a:t>Quality</a:t>
                      </a:r>
                      <a:r>
                        <a:rPr lang="es-AR" sz="1200" dirty="0">
                          <a:latin typeface="Malgun Gothic" pitchFamily="34" charset="-127"/>
                          <a:ea typeface="Malgun Gothic" pitchFamily="34" charset="-127"/>
                        </a:rPr>
                        <a:t> in </a:t>
                      </a:r>
                      <a:r>
                        <a:rPr lang="es-AR" sz="1200" dirty="0" err="1">
                          <a:latin typeface="Malgun Gothic" pitchFamily="34" charset="-127"/>
                          <a:ea typeface="Malgun Gothic" pitchFamily="34" charset="-127"/>
                        </a:rPr>
                        <a:t>Australian</a:t>
                      </a:r>
                      <a:r>
                        <a:rPr lang="es-AR" sz="1200" dirty="0">
                          <a:latin typeface="Malgun Gothic" pitchFamily="34" charset="-127"/>
                          <a:ea typeface="Malgun Gothic" pitchFamily="34" charset="-127"/>
                        </a:rPr>
                        <a:t> </a:t>
                      </a:r>
                      <a:r>
                        <a:rPr lang="es-AR" sz="1200" dirty="0" err="1">
                          <a:latin typeface="Malgun Gothic" pitchFamily="34" charset="-127"/>
                          <a:ea typeface="Malgun Gothic" pitchFamily="34" charset="-127"/>
                        </a:rPr>
                        <a:t>Health</a:t>
                      </a:r>
                      <a:r>
                        <a:rPr lang="es-AR" sz="1200" dirty="0">
                          <a:latin typeface="Malgun Gothic" pitchFamily="34" charset="-127"/>
                          <a:ea typeface="Malgun Gothic" pitchFamily="34" charset="-127"/>
                        </a:rPr>
                        <a:t> </a:t>
                      </a:r>
                      <a:r>
                        <a:rPr lang="es-AR" sz="1200" dirty="0" err="1">
                          <a:latin typeface="Malgun Gothic" pitchFamily="34" charset="-127"/>
                          <a:ea typeface="Malgun Gothic" pitchFamily="34" charset="-127"/>
                        </a:rPr>
                        <a:t>Care</a:t>
                      </a:r>
                      <a:r>
                        <a:rPr lang="es-AR" sz="1200" dirty="0">
                          <a:latin typeface="Malgun Gothic" pitchFamily="34" charset="-127"/>
                          <a:ea typeface="Malgun Gothic" pitchFamily="34" charset="-127"/>
                        </a:rPr>
                        <a:t> </a:t>
                      </a:r>
                      <a:r>
                        <a:rPr lang="es-AR" sz="1200" dirty="0" err="1">
                          <a:latin typeface="Malgun Gothic" pitchFamily="34" charset="-127"/>
                          <a:ea typeface="Malgun Gothic" pitchFamily="34" charset="-127"/>
                        </a:rPr>
                        <a:t>Study</a:t>
                      </a:r>
                      <a:endParaRPr lang="es-AR" sz="1200" dirty="0">
                        <a:latin typeface="Malgun Gothic" pitchFamily="34" charset="-127"/>
                        <a:ea typeface="Malgun Gothic" pitchFamily="34" charset="-127"/>
                      </a:endParaRPr>
                    </a:p>
                  </a:txBody>
                  <a:tcPr/>
                </a:tc>
                <a:tc>
                  <a:txBody>
                    <a:bodyPr/>
                    <a:lstStyle/>
                    <a:p>
                      <a:r>
                        <a:rPr lang="es-AR" sz="1200" dirty="0">
                          <a:latin typeface="Malgun Gothic" pitchFamily="34" charset="-127"/>
                          <a:ea typeface="Malgun Gothic" pitchFamily="34" charset="-127"/>
                        </a:rPr>
                        <a:t>14.179 en 28 hospitales</a:t>
                      </a:r>
                    </a:p>
                  </a:txBody>
                  <a:tcPr/>
                </a:tc>
                <a:tc>
                  <a:txBody>
                    <a:bodyPr/>
                    <a:lstStyle/>
                    <a:p>
                      <a:r>
                        <a:rPr lang="es-AR" sz="1200" dirty="0">
                          <a:latin typeface="Malgun Gothic" pitchFamily="34" charset="-127"/>
                          <a:ea typeface="Malgun Gothic" pitchFamily="34" charset="-127"/>
                        </a:rPr>
                        <a:t>16.6%</a:t>
                      </a:r>
                    </a:p>
                  </a:txBody>
                  <a:tcPr/>
                </a:tc>
                <a:tc>
                  <a:txBody>
                    <a:bodyPr/>
                    <a:lstStyle/>
                    <a:p>
                      <a:r>
                        <a:rPr lang="es-AR" sz="1200" dirty="0">
                          <a:latin typeface="Malgun Gothic" pitchFamily="34" charset="-127"/>
                          <a:ea typeface="Malgun Gothic" pitchFamily="34" charset="-127"/>
                        </a:rPr>
                        <a:t>51%</a:t>
                      </a:r>
                    </a:p>
                  </a:txBody>
                  <a:tcPr/>
                </a:tc>
                <a:tc>
                  <a:txBody>
                    <a:bodyPr/>
                    <a:lstStyle/>
                    <a:p>
                      <a:r>
                        <a:rPr lang="es-AR" sz="1200" dirty="0">
                          <a:latin typeface="Malgun Gothic" pitchFamily="34" charset="-127"/>
                          <a:ea typeface="Malgun Gothic" pitchFamily="34" charset="-127"/>
                        </a:rPr>
                        <a:t>7.1 días de internación</a:t>
                      </a:r>
                    </a:p>
                  </a:txBody>
                  <a:tcPr/>
                </a:tc>
                <a:extLst>
                  <a:ext uri="{0D108BD9-81ED-4DB2-BD59-A6C34878D82A}">
                    <a16:rowId xmlns:a16="http://schemas.microsoft.com/office/drawing/2014/main" xmlns="" val="10003"/>
                  </a:ext>
                </a:extLst>
              </a:tr>
              <a:tr h="755249">
                <a:tc>
                  <a:txBody>
                    <a:bodyPr/>
                    <a:lstStyle/>
                    <a:p>
                      <a:r>
                        <a:rPr lang="es-AR" sz="1200" dirty="0">
                          <a:latin typeface="Malgun Gothic" pitchFamily="34" charset="-127"/>
                          <a:ea typeface="Malgun Gothic" pitchFamily="34" charset="-127"/>
                        </a:rPr>
                        <a:t>Eventos adversos en </a:t>
                      </a:r>
                      <a:r>
                        <a:rPr lang="es-AR" sz="1200" dirty="0" err="1">
                          <a:latin typeface="Malgun Gothic" pitchFamily="34" charset="-127"/>
                          <a:ea typeface="Malgun Gothic" pitchFamily="34" charset="-127"/>
                        </a:rPr>
                        <a:t>Htales</a:t>
                      </a:r>
                      <a:r>
                        <a:rPr lang="es-AR" sz="1200" dirty="0">
                          <a:latin typeface="Malgun Gothic" pitchFamily="34" charset="-127"/>
                          <a:ea typeface="Malgun Gothic" pitchFamily="34" charset="-127"/>
                        </a:rPr>
                        <a:t> de</a:t>
                      </a:r>
                      <a:r>
                        <a:rPr lang="es-AR" sz="1200" baseline="0" dirty="0">
                          <a:latin typeface="Malgun Gothic" pitchFamily="34" charset="-127"/>
                          <a:ea typeface="Malgun Gothic" pitchFamily="34" charset="-127"/>
                        </a:rPr>
                        <a:t> Inglaterra</a:t>
                      </a:r>
                      <a:endParaRPr lang="es-AR" sz="1200" dirty="0">
                        <a:latin typeface="Malgun Gothic" pitchFamily="34" charset="-127"/>
                        <a:ea typeface="Malgun Gothic" pitchFamily="34" charset="-127"/>
                      </a:endParaRPr>
                    </a:p>
                  </a:txBody>
                  <a:tcPr/>
                </a:tc>
                <a:tc>
                  <a:txBody>
                    <a:bodyPr/>
                    <a:lstStyle/>
                    <a:p>
                      <a:r>
                        <a:rPr lang="es-AR" sz="1200" dirty="0">
                          <a:latin typeface="Malgun Gothic" pitchFamily="34" charset="-127"/>
                          <a:ea typeface="Malgun Gothic" pitchFamily="34" charset="-127"/>
                        </a:rPr>
                        <a:t>1014 </a:t>
                      </a:r>
                      <a:r>
                        <a:rPr lang="es-AR" sz="1200" dirty="0" err="1">
                          <a:latin typeface="Malgun Gothic" pitchFamily="34" charset="-127"/>
                          <a:ea typeface="Malgun Gothic" pitchFamily="34" charset="-127"/>
                        </a:rPr>
                        <a:t>int</a:t>
                      </a:r>
                      <a:r>
                        <a:rPr lang="es-AR" sz="1200" dirty="0">
                          <a:latin typeface="Malgun Gothic" pitchFamily="34" charset="-127"/>
                          <a:ea typeface="Malgun Gothic" pitchFamily="34" charset="-127"/>
                        </a:rPr>
                        <a:t> en 2 hospitales</a:t>
                      </a:r>
                    </a:p>
                  </a:txBody>
                  <a:tcPr/>
                </a:tc>
                <a:tc>
                  <a:txBody>
                    <a:bodyPr/>
                    <a:lstStyle/>
                    <a:p>
                      <a:r>
                        <a:rPr lang="es-AR" sz="1200" dirty="0">
                          <a:latin typeface="Malgun Gothic" pitchFamily="34" charset="-127"/>
                          <a:ea typeface="Malgun Gothic" pitchFamily="34" charset="-127"/>
                        </a:rPr>
                        <a:t>11.7%</a:t>
                      </a:r>
                    </a:p>
                  </a:txBody>
                  <a:tcPr/>
                </a:tc>
                <a:tc>
                  <a:txBody>
                    <a:bodyPr/>
                    <a:lstStyle/>
                    <a:p>
                      <a:r>
                        <a:rPr lang="es-AR" sz="1200" dirty="0">
                          <a:latin typeface="Malgun Gothic" pitchFamily="34" charset="-127"/>
                          <a:ea typeface="Malgun Gothic" pitchFamily="34" charset="-127"/>
                        </a:rPr>
                        <a:t>48%</a:t>
                      </a:r>
                    </a:p>
                  </a:txBody>
                  <a:tcPr/>
                </a:tc>
                <a:tc>
                  <a:txBody>
                    <a:bodyPr/>
                    <a:lstStyle/>
                    <a:p>
                      <a:r>
                        <a:rPr lang="es-AR" sz="1200" dirty="0">
                          <a:latin typeface="Malgun Gothic" pitchFamily="34" charset="-127"/>
                          <a:ea typeface="Malgun Gothic" pitchFamily="34" charset="-127"/>
                        </a:rPr>
                        <a:t>$ 4.150</a:t>
                      </a:r>
                    </a:p>
                  </a:txBody>
                  <a:tcPr/>
                </a:tc>
                <a:extLst>
                  <a:ext uri="{0D108BD9-81ED-4DB2-BD59-A6C34878D82A}">
                    <a16:rowId xmlns:a16="http://schemas.microsoft.com/office/drawing/2014/main" xmlns="" val="10004"/>
                  </a:ext>
                </a:extLst>
              </a:tr>
              <a:tr h="755249">
                <a:tc>
                  <a:txBody>
                    <a:bodyPr/>
                    <a:lstStyle/>
                    <a:p>
                      <a:r>
                        <a:rPr lang="es-AR" sz="1200" dirty="0">
                          <a:latin typeface="Malgun Gothic" pitchFamily="34" charset="-127"/>
                          <a:ea typeface="Malgun Gothic" pitchFamily="34" charset="-127"/>
                        </a:rPr>
                        <a:t>Eventos</a:t>
                      </a:r>
                      <a:r>
                        <a:rPr lang="es-AR" sz="1200" baseline="0" dirty="0">
                          <a:latin typeface="Malgun Gothic" pitchFamily="34" charset="-127"/>
                          <a:ea typeface="Malgun Gothic" pitchFamily="34" charset="-127"/>
                        </a:rPr>
                        <a:t> adversos en </a:t>
                      </a:r>
                      <a:r>
                        <a:rPr lang="es-AR" sz="1200" baseline="0" dirty="0" err="1">
                          <a:latin typeface="Malgun Gothic" pitchFamily="34" charset="-127"/>
                          <a:ea typeface="Malgun Gothic" pitchFamily="34" charset="-127"/>
                        </a:rPr>
                        <a:t>Htales</a:t>
                      </a:r>
                      <a:r>
                        <a:rPr lang="es-AR" sz="1200" baseline="0" dirty="0">
                          <a:latin typeface="Malgun Gothic" pitchFamily="34" charset="-127"/>
                          <a:ea typeface="Malgun Gothic" pitchFamily="34" charset="-127"/>
                        </a:rPr>
                        <a:t> N. Zelanda</a:t>
                      </a:r>
                      <a:endParaRPr lang="es-AR" sz="1200" dirty="0">
                        <a:latin typeface="Malgun Gothic" pitchFamily="34" charset="-127"/>
                        <a:ea typeface="Malgun Gothic" pitchFamily="34" charset="-127"/>
                      </a:endParaRPr>
                    </a:p>
                  </a:txBody>
                  <a:tcPr/>
                </a:tc>
                <a:tc>
                  <a:txBody>
                    <a:bodyPr/>
                    <a:lstStyle/>
                    <a:p>
                      <a:r>
                        <a:rPr lang="es-AR" sz="1200" dirty="0">
                          <a:latin typeface="Malgun Gothic" pitchFamily="34" charset="-127"/>
                          <a:ea typeface="Malgun Gothic" pitchFamily="34" charset="-127"/>
                        </a:rPr>
                        <a:t>6.579 </a:t>
                      </a:r>
                      <a:r>
                        <a:rPr lang="es-AR" sz="1200" dirty="0" err="1">
                          <a:latin typeface="Malgun Gothic" pitchFamily="34" charset="-127"/>
                          <a:ea typeface="Malgun Gothic" pitchFamily="34" charset="-127"/>
                        </a:rPr>
                        <a:t>int</a:t>
                      </a:r>
                      <a:r>
                        <a:rPr lang="es-AR" sz="1200" dirty="0">
                          <a:latin typeface="Malgun Gothic" pitchFamily="34" charset="-127"/>
                          <a:ea typeface="Malgun Gothic" pitchFamily="34" charset="-127"/>
                        </a:rPr>
                        <a:t> en 13 hospitales</a:t>
                      </a:r>
                    </a:p>
                  </a:txBody>
                  <a:tcPr/>
                </a:tc>
                <a:tc>
                  <a:txBody>
                    <a:bodyPr/>
                    <a:lstStyle/>
                    <a:p>
                      <a:endParaRPr lang="es-AR" sz="1200" dirty="0">
                        <a:latin typeface="Malgun Gothic" pitchFamily="34" charset="-127"/>
                        <a:ea typeface="Malgun Gothic" pitchFamily="34" charset="-127"/>
                      </a:endParaRPr>
                    </a:p>
                  </a:txBody>
                  <a:tcPr/>
                </a:tc>
                <a:tc>
                  <a:txBody>
                    <a:bodyPr/>
                    <a:lstStyle/>
                    <a:p>
                      <a:r>
                        <a:rPr lang="es-AR" sz="1200" dirty="0">
                          <a:latin typeface="Malgun Gothic" pitchFamily="34" charset="-127"/>
                          <a:ea typeface="Malgun Gothic" pitchFamily="34" charset="-127"/>
                        </a:rPr>
                        <a:t>5.25%</a:t>
                      </a:r>
                    </a:p>
                  </a:txBody>
                  <a:tcPr/>
                </a:tc>
                <a:tc>
                  <a:txBody>
                    <a:bodyPr/>
                    <a:lstStyle/>
                    <a:p>
                      <a:endParaRPr lang="es-AR" sz="1200" dirty="0">
                        <a:latin typeface="Malgun Gothic" pitchFamily="34" charset="-127"/>
                        <a:ea typeface="Malgun Gothic" pitchFamily="34" charset="-127"/>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093764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736979" y="692696"/>
            <a:ext cx="10495127" cy="5688632"/>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buFontTx/>
              <a:buChar char="-"/>
              <a:defRPr/>
            </a:pPr>
            <a:r>
              <a:rPr lang="es-AR" sz="2400" b="1" i="1" dirty="0">
                <a:solidFill>
                  <a:srgbClr val="002060"/>
                </a:solidFill>
                <a:latin typeface="Trebuchet MS" panose="020B0603020202020204" pitchFamily="34" charset="0"/>
                <a:cs typeface="Times New Roman" panose="02020603050405020304" pitchFamily="18" charset="0"/>
              </a:rPr>
              <a:t>“La calidad de Atención depende del médico y las Instituciones”</a:t>
            </a:r>
          </a:p>
          <a:p>
            <a:pPr marL="342900" indent="-342900" algn="ctr">
              <a:buFontTx/>
              <a:buChar char="-"/>
              <a:defRPr/>
            </a:pPr>
            <a:endParaRPr lang="es-AR" sz="2400" b="1" i="1" dirty="0">
              <a:solidFill>
                <a:srgbClr val="66FFFF"/>
              </a:solidFill>
              <a:latin typeface="Times New Roman" panose="02020603050405020304" pitchFamily="18" charset="0"/>
              <a:cs typeface="Times New Roman" panose="02020603050405020304" pitchFamily="18" charset="0"/>
            </a:endParaRPr>
          </a:p>
          <a:p>
            <a:pPr marL="342900" indent="-342900" algn="ctr">
              <a:buFontTx/>
              <a:buChar char="-"/>
              <a:defRPr/>
            </a:pPr>
            <a:endParaRPr lang="es-AR" sz="2400" b="1" i="1" dirty="0">
              <a:solidFill>
                <a:srgbClr val="66FFFF"/>
              </a:solidFill>
              <a:latin typeface="Times New Roman" panose="02020603050405020304" pitchFamily="18" charset="0"/>
              <a:cs typeface="Times New Roman" panose="02020603050405020304" pitchFamily="18" charset="0"/>
            </a:endParaRPr>
          </a:p>
          <a:p>
            <a:pPr marL="342900" indent="-342900">
              <a:buFontTx/>
              <a:buChar char="-"/>
              <a:defRPr/>
            </a:pPr>
            <a:r>
              <a:rPr lang="es-AR" sz="2400" dirty="0">
                <a:solidFill>
                  <a:srgbClr val="0070C0"/>
                </a:solidFill>
                <a:latin typeface="Trebuchet MS" panose="020B0603020202020204" pitchFamily="34" charset="0"/>
                <a:cs typeface="Times New Roman" panose="02020603050405020304" pitchFamily="18" charset="0"/>
              </a:rPr>
              <a:t>Del Médico:</a:t>
            </a:r>
          </a:p>
          <a:p>
            <a:pPr marL="342900" indent="-342900">
              <a:defRPr/>
            </a:pPr>
            <a:r>
              <a:rPr lang="es-AR" sz="2400" dirty="0">
                <a:solidFill>
                  <a:schemeClr val="tx1"/>
                </a:solidFill>
                <a:latin typeface="Trebuchet MS" panose="020B0603020202020204" pitchFamily="34" charset="0"/>
                <a:cs typeface="Times New Roman" panose="02020603050405020304" pitchFamily="18" charset="0"/>
              </a:rPr>
              <a:t>                        - Competencia profesional: actualizaciones, destreza, congresos, publicaciones, docencia, etc. </a:t>
            </a:r>
            <a:br>
              <a:rPr lang="es-AR" sz="2400" dirty="0">
                <a:solidFill>
                  <a:schemeClr val="tx1"/>
                </a:solidFill>
                <a:latin typeface="Trebuchet MS" panose="020B0603020202020204" pitchFamily="34" charset="0"/>
                <a:cs typeface="Times New Roman" panose="02020603050405020304" pitchFamily="18" charset="0"/>
              </a:rPr>
            </a:br>
            <a:r>
              <a:rPr lang="es-AR" sz="2400" dirty="0">
                <a:solidFill>
                  <a:schemeClr val="tx1"/>
                </a:solidFill>
                <a:latin typeface="Trebuchet MS" panose="020B0603020202020204" pitchFamily="34" charset="0"/>
                <a:cs typeface="Times New Roman" panose="02020603050405020304" pitchFamily="18" charset="0"/>
              </a:rPr>
              <a:t>                    - Calidad científico-técnica</a:t>
            </a:r>
            <a:br>
              <a:rPr lang="es-AR" sz="2400" dirty="0">
                <a:solidFill>
                  <a:schemeClr val="tx1"/>
                </a:solidFill>
                <a:latin typeface="Trebuchet MS" panose="020B0603020202020204" pitchFamily="34" charset="0"/>
                <a:cs typeface="Times New Roman" panose="02020603050405020304" pitchFamily="18" charset="0"/>
              </a:rPr>
            </a:br>
            <a:r>
              <a:rPr lang="es-AR" sz="2400" dirty="0">
                <a:solidFill>
                  <a:schemeClr val="tx1"/>
                </a:solidFill>
                <a:latin typeface="Trebuchet MS" panose="020B0603020202020204" pitchFamily="34" charset="0"/>
                <a:cs typeface="Times New Roman" panose="02020603050405020304" pitchFamily="18" charset="0"/>
              </a:rPr>
              <a:t>                    - Experiencia</a:t>
            </a:r>
          </a:p>
          <a:p>
            <a:pPr marL="342900" indent="-342900">
              <a:defRPr/>
            </a:pPr>
            <a:r>
              <a:rPr lang="es-AR" sz="2400" dirty="0">
                <a:solidFill>
                  <a:schemeClr val="tx1"/>
                </a:solidFill>
                <a:latin typeface="Trebuchet MS" panose="020B0603020202020204" pitchFamily="34" charset="0"/>
                <a:cs typeface="Times New Roman" panose="02020603050405020304" pitchFamily="18" charset="0"/>
              </a:rPr>
              <a:t>                        - Relación Medico-paciente: es un compromiso                    moral bilateral, que depende en gran medida de la comunicación. </a:t>
            </a:r>
          </a:p>
        </p:txBody>
      </p:sp>
    </p:spTree>
    <p:extLst>
      <p:ext uri="{BB962C8B-B14F-4D97-AF65-F5344CB8AC3E}">
        <p14:creationId xmlns:p14="http://schemas.microsoft.com/office/powerpoint/2010/main" val="484815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1415480" y="692696"/>
            <a:ext cx="9361040" cy="5688632"/>
          </a:xfrm>
          <a:prstGeom prst="roundRect">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Char char="-"/>
              <a:defRPr/>
            </a:pPr>
            <a:r>
              <a:rPr lang="es-AR" sz="2400" i="1" dirty="0">
                <a:solidFill>
                  <a:srgbClr val="0070C0"/>
                </a:solidFill>
                <a:latin typeface="Trebuchet MS" panose="020B0603020202020204" pitchFamily="34" charset="0"/>
                <a:cs typeface="Times New Roman" panose="02020603050405020304" pitchFamily="18" charset="0"/>
              </a:rPr>
              <a:t>De las Instituciones:</a:t>
            </a:r>
            <a:br>
              <a:rPr lang="es-AR" sz="2400" i="1" dirty="0">
                <a:solidFill>
                  <a:srgbClr val="0070C0"/>
                </a:solidFill>
                <a:latin typeface="Trebuchet MS" panose="020B0603020202020204" pitchFamily="34" charset="0"/>
                <a:cs typeface="Times New Roman" panose="02020603050405020304" pitchFamily="18" charset="0"/>
              </a:rPr>
            </a:br>
            <a:r>
              <a:rPr lang="es-AR" sz="2400" i="1" dirty="0">
                <a:solidFill>
                  <a:schemeClr val="tx1"/>
                </a:solidFill>
                <a:latin typeface="Trebuchet MS" panose="020B0603020202020204" pitchFamily="34" charset="0"/>
                <a:cs typeface="Times New Roman" panose="02020603050405020304" pitchFamily="18" charset="0"/>
              </a:rPr>
              <a:t>                                 </a:t>
            </a:r>
            <a:r>
              <a:rPr lang="es-AR" sz="2400" dirty="0">
                <a:solidFill>
                  <a:schemeClr val="tx1"/>
                </a:solidFill>
                <a:latin typeface="Trebuchet MS" panose="020B0603020202020204" pitchFamily="34" charset="0"/>
                <a:cs typeface="Times New Roman" panose="02020603050405020304" pitchFamily="18" charset="0"/>
              </a:rPr>
              <a:t>Para ellas el cuidado del paciente debe ser una obligación de resultado. Debe ser exigente consigo misma y con todo el personal bajo su cargo.</a:t>
            </a:r>
            <a:br>
              <a:rPr lang="es-AR" sz="2400" dirty="0">
                <a:solidFill>
                  <a:schemeClr val="tx1"/>
                </a:solidFill>
                <a:latin typeface="Trebuchet MS" panose="020B0603020202020204" pitchFamily="34" charset="0"/>
                <a:cs typeface="Times New Roman" panose="02020603050405020304" pitchFamily="18" charset="0"/>
              </a:rPr>
            </a:br>
            <a:endParaRPr lang="es-AR" sz="2400" dirty="0">
              <a:solidFill>
                <a:schemeClr val="tx1"/>
              </a:solidFill>
              <a:latin typeface="Trebuchet MS" panose="020B0603020202020204" pitchFamily="34" charset="0"/>
              <a:cs typeface="Times New Roman" panose="02020603050405020304" pitchFamily="18" charset="0"/>
            </a:endParaRPr>
          </a:p>
          <a:p>
            <a:pPr marL="342900" indent="-342900">
              <a:buFontTx/>
              <a:buChar char="-"/>
              <a:defRPr/>
            </a:pPr>
            <a:endParaRPr lang="es-AR" sz="2400" dirty="0">
              <a:solidFill>
                <a:schemeClr val="tx1"/>
              </a:solidFill>
              <a:latin typeface="Trebuchet MS" panose="020B0603020202020204" pitchFamily="34" charset="0"/>
              <a:cs typeface="Times New Roman" panose="02020603050405020304" pitchFamily="18" charset="0"/>
            </a:endParaRPr>
          </a:p>
          <a:p>
            <a:pPr marL="342900" indent="-342900">
              <a:defRPr/>
            </a:pPr>
            <a:r>
              <a:rPr lang="es-AR" sz="2400" dirty="0">
                <a:solidFill>
                  <a:schemeClr val="tx1"/>
                </a:solidFill>
                <a:latin typeface="Trebuchet MS" panose="020B0603020202020204" pitchFamily="34" charset="0"/>
                <a:cs typeface="Times New Roman" panose="02020603050405020304" pitchFamily="18" charset="0"/>
              </a:rPr>
              <a:t>     Acreditaciones de Calidad y Seguridad: </a:t>
            </a:r>
          </a:p>
          <a:p>
            <a:pPr marL="342900" indent="-342900">
              <a:defRPr/>
            </a:pPr>
            <a:endParaRPr lang="es-AR" sz="2400" dirty="0">
              <a:solidFill>
                <a:schemeClr val="tx1"/>
              </a:solidFill>
              <a:latin typeface="Trebuchet MS" panose="020B0603020202020204" pitchFamily="34" charset="0"/>
              <a:cs typeface="Times New Roman" panose="02020603050405020304" pitchFamily="18" charset="0"/>
            </a:endParaRPr>
          </a:p>
          <a:p>
            <a:pPr marL="342900" indent="-342900">
              <a:defRPr/>
            </a:pPr>
            <a:r>
              <a:rPr lang="es-AR" sz="2400" dirty="0">
                <a:solidFill>
                  <a:schemeClr val="tx1"/>
                </a:solidFill>
                <a:latin typeface="Trebuchet MS" panose="020B0603020202020204" pitchFamily="34" charset="0"/>
                <a:cs typeface="Times New Roman" panose="02020603050405020304" pitchFamily="18" charset="0"/>
              </a:rPr>
              <a:t>                                    - </a:t>
            </a:r>
            <a:r>
              <a:rPr lang="es-AR" sz="2000" dirty="0" err="1">
                <a:solidFill>
                  <a:schemeClr val="tx1"/>
                </a:solidFill>
                <a:latin typeface="Trebuchet MS" panose="020B0603020202020204" pitchFamily="34" charset="0"/>
                <a:cs typeface="Times New Roman" panose="02020603050405020304" pitchFamily="18" charset="0"/>
              </a:rPr>
              <a:t>Iso</a:t>
            </a:r>
            <a:r>
              <a:rPr lang="es-AR" sz="2000" dirty="0">
                <a:solidFill>
                  <a:schemeClr val="tx1"/>
                </a:solidFill>
                <a:latin typeface="Trebuchet MS" panose="020B0603020202020204" pitchFamily="34" charset="0"/>
                <a:cs typeface="Times New Roman" panose="02020603050405020304" pitchFamily="18" charset="0"/>
              </a:rPr>
              <a:t> 9001-2000</a:t>
            </a:r>
          </a:p>
          <a:p>
            <a:pPr marL="342900" indent="-342900">
              <a:defRPr/>
            </a:pPr>
            <a:r>
              <a:rPr lang="es-AR" sz="2000" dirty="0">
                <a:solidFill>
                  <a:schemeClr val="tx1"/>
                </a:solidFill>
                <a:latin typeface="Trebuchet MS" panose="020B0603020202020204" pitchFamily="34" charset="0"/>
                <a:cs typeface="Times New Roman" panose="02020603050405020304" pitchFamily="18" charset="0"/>
              </a:rPr>
              <a:t>                                           -  ITAES</a:t>
            </a:r>
          </a:p>
          <a:p>
            <a:pPr marL="342900" indent="-342900">
              <a:defRPr/>
            </a:pPr>
            <a:r>
              <a:rPr lang="es-AR" sz="2000" dirty="0">
                <a:solidFill>
                  <a:schemeClr val="tx1"/>
                </a:solidFill>
                <a:latin typeface="Trebuchet MS" panose="020B0603020202020204" pitchFamily="34" charset="0"/>
                <a:cs typeface="Times New Roman" panose="02020603050405020304" pitchFamily="18" charset="0"/>
              </a:rPr>
              <a:t>                                           - </a:t>
            </a:r>
            <a:r>
              <a:rPr lang="es-AR" sz="2000" dirty="0" err="1">
                <a:solidFill>
                  <a:schemeClr val="tx1"/>
                </a:solidFill>
                <a:latin typeface="Trebuchet MS" panose="020B0603020202020204" pitchFamily="34" charset="0"/>
                <a:cs typeface="Times New Roman" panose="02020603050405020304" pitchFamily="18" charset="0"/>
              </a:rPr>
              <a:t>Joint</a:t>
            </a:r>
            <a:r>
              <a:rPr lang="es-AR" sz="2000" dirty="0">
                <a:solidFill>
                  <a:schemeClr val="tx1"/>
                </a:solidFill>
                <a:latin typeface="Trebuchet MS" panose="020B0603020202020204" pitchFamily="34" charset="0"/>
                <a:cs typeface="Times New Roman" panose="02020603050405020304" pitchFamily="18" charset="0"/>
              </a:rPr>
              <a:t> </a:t>
            </a:r>
            <a:r>
              <a:rPr lang="es-AR" sz="2000" dirty="0" err="1">
                <a:solidFill>
                  <a:schemeClr val="tx1"/>
                </a:solidFill>
                <a:latin typeface="Trebuchet MS" panose="020B0603020202020204" pitchFamily="34" charset="0"/>
                <a:cs typeface="Times New Roman" panose="02020603050405020304" pitchFamily="18" charset="0"/>
              </a:rPr>
              <a:t>Commision</a:t>
            </a:r>
            <a:r>
              <a:rPr lang="es-AR" sz="2000" dirty="0">
                <a:solidFill>
                  <a:schemeClr val="tx1"/>
                </a:solidFill>
                <a:latin typeface="Trebuchet MS" panose="020B0603020202020204" pitchFamily="34" charset="0"/>
                <a:cs typeface="Times New Roman" panose="02020603050405020304" pitchFamily="18" charset="0"/>
              </a:rPr>
              <a:t> International</a:t>
            </a:r>
          </a:p>
        </p:txBody>
      </p:sp>
    </p:spTree>
    <p:extLst>
      <p:ext uri="{BB962C8B-B14F-4D97-AF65-F5344CB8AC3E}">
        <p14:creationId xmlns:p14="http://schemas.microsoft.com/office/powerpoint/2010/main" val="104171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54184" y="387927"/>
            <a:ext cx="11028216" cy="6096001"/>
          </a:xfrm>
          <a:ln w="28575">
            <a:solidFill>
              <a:schemeClr val="tx1"/>
            </a:solidFill>
            <a:prstDash val="sysDot"/>
          </a:ln>
        </p:spPr>
        <p:txBody>
          <a:bodyPr>
            <a:normAutofit/>
          </a:bodyPr>
          <a:lstStyle/>
          <a:p>
            <a:endParaRPr lang="es-AR" u="sng"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306" y="2620652"/>
            <a:ext cx="4667003" cy="3500252"/>
          </a:xfrm>
          <a:prstGeom prst="rect">
            <a:avLst/>
          </a:prstGeom>
        </p:spPr>
      </p:pic>
      <p:pic>
        <p:nvPicPr>
          <p:cNvPr id="5" name="Imagen 4"/>
          <p:cNvPicPr>
            <a:picLocks noChangeAspect="1"/>
          </p:cNvPicPr>
          <p:nvPr/>
        </p:nvPicPr>
        <p:blipFill>
          <a:blip r:embed="rId3" cstate="print"/>
          <a:stretch>
            <a:fillRect/>
          </a:stretch>
        </p:blipFill>
        <p:spPr>
          <a:xfrm>
            <a:off x="6068292" y="621310"/>
            <a:ext cx="5331581" cy="3998686"/>
          </a:xfrm>
          <a:prstGeom prst="rect">
            <a:avLst/>
          </a:prstGeom>
        </p:spPr>
      </p:pic>
      <p:pic>
        <p:nvPicPr>
          <p:cNvPr id="6" name="Imagen 5"/>
          <p:cNvPicPr>
            <a:picLocks noChangeAspect="1"/>
          </p:cNvPicPr>
          <p:nvPr/>
        </p:nvPicPr>
        <p:blipFill>
          <a:blip r:embed="rId4" cstate="print"/>
          <a:stretch>
            <a:fillRect/>
          </a:stretch>
        </p:blipFill>
        <p:spPr>
          <a:xfrm>
            <a:off x="6068292" y="2371435"/>
            <a:ext cx="5331581" cy="3998687"/>
          </a:xfrm>
          <a:prstGeom prst="rect">
            <a:avLst/>
          </a:prstGeom>
        </p:spPr>
      </p:pic>
      <p:sp>
        <p:nvSpPr>
          <p:cNvPr id="2" name="Rectángulo redondeado 1"/>
          <p:cNvSpPr/>
          <p:nvPr/>
        </p:nvSpPr>
        <p:spPr>
          <a:xfrm>
            <a:off x="1531916" y="1066799"/>
            <a:ext cx="3449782" cy="886692"/>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dirty="0">
                <a:solidFill>
                  <a:schemeClr val="tx1"/>
                </a:solidFill>
                <a:latin typeface="Times New Roman" panose="02020603050405020304" pitchFamily="18" charset="0"/>
                <a:cs typeface="Times New Roman" panose="02020603050405020304" pitchFamily="18" charset="0"/>
              </a:rPr>
              <a:t>Señalética</a:t>
            </a:r>
          </a:p>
        </p:txBody>
      </p:sp>
    </p:spTree>
    <p:extLst>
      <p:ext uri="{BB962C8B-B14F-4D97-AF65-F5344CB8AC3E}">
        <p14:creationId xmlns:p14="http://schemas.microsoft.com/office/powerpoint/2010/main" val="1651186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6 CuadroTexto"/>
          <p:cNvSpPr txBox="1">
            <a:spLocks noChangeArrowheads="1"/>
          </p:cNvSpPr>
          <p:nvPr/>
        </p:nvSpPr>
        <p:spPr bwMode="auto">
          <a:xfrm>
            <a:off x="1774826" y="333375"/>
            <a:ext cx="34575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FFF00"/>
                </a:solidFill>
                <a:latin typeface="Times New Roman" panose="02020603050405020304" pitchFamily="18" charset="0"/>
              </a:defRPr>
            </a:lvl1pPr>
            <a:lvl2pPr marL="742950" indent="-285750">
              <a:defRPr sz="2800">
                <a:solidFill>
                  <a:srgbClr val="FFFF00"/>
                </a:solidFill>
                <a:latin typeface="Times New Roman" panose="02020603050405020304" pitchFamily="18" charset="0"/>
              </a:defRPr>
            </a:lvl2pPr>
            <a:lvl3pPr marL="1143000" indent="-228600">
              <a:defRPr sz="2800">
                <a:solidFill>
                  <a:srgbClr val="FFFF00"/>
                </a:solidFill>
                <a:latin typeface="Times New Roman" panose="02020603050405020304" pitchFamily="18" charset="0"/>
              </a:defRPr>
            </a:lvl3pPr>
            <a:lvl4pPr marL="1600200" indent="-228600">
              <a:defRPr sz="2800">
                <a:solidFill>
                  <a:srgbClr val="FFFF00"/>
                </a:solidFill>
                <a:latin typeface="Times New Roman" panose="02020603050405020304" pitchFamily="18" charset="0"/>
              </a:defRPr>
            </a:lvl4pPr>
            <a:lvl5pPr marL="2057400" indent="-228600">
              <a:defRPr sz="28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8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8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8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800">
                <a:solidFill>
                  <a:srgbClr val="FFFF00"/>
                </a:solidFill>
                <a:latin typeface="Times New Roman" panose="02020603050405020304" pitchFamily="18" charset="0"/>
              </a:defRPr>
            </a:lvl9pPr>
          </a:lstStyle>
          <a:p>
            <a:pPr>
              <a:lnSpc>
                <a:spcPts val="2200"/>
              </a:lnSpc>
            </a:pPr>
            <a:r>
              <a:rPr lang="es-AR" altLang="es-AR" dirty="0">
                <a:solidFill>
                  <a:schemeClr val="tx1"/>
                </a:solidFill>
                <a:latin typeface="Trebuchet MS" panose="020B0603020202020204" pitchFamily="34" charset="0"/>
                <a:cs typeface="Times New Roman" panose="02020603050405020304" pitchFamily="18" charset="0"/>
              </a:rPr>
              <a:t>Cultura del cambio</a:t>
            </a:r>
          </a:p>
        </p:txBody>
      </p:sp>
      <p:sp>
        <p:nvSpPr>
          <p:cNvPr id="6" name="Rectángulo redondeado 5"/>
          <p:cNvSpPr/>
          <p:nvPr/>
        </p:nvSpPr>
        <p:spPr>
          <a:xfrm>
            <a:off x="4224338" y="1125539"/>
            <a:ext cx="4557712" cy="657225"/>
          </a:xfrm>
          <a:prstGeom prst="roundRect">
            <a:avLst/>
          </a:prstGeom>
          <a:noFill/>
          <a:ln w="381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b="1" dirty="0">
                <a:solidFill>
                  <a:schemeClr val="tx1"/>
                </a:solidFill>
                <a:latin typeface="Trebuchet MS" panose="020B0603020202020204" pitchFamily="34" charset="0"/>
                <a:cs typeface="Times New Roman" pitchFamily="18" charset="0"/>
              </a:rPr>
              <a:t>MAPEO DE PROCESOS</a:t>
            </a:r>
          </a:p>
        </p:txBody>
      </p:sp>
      <p:pic>
        <p:nvPicPr>
          <p:cNvPr id="65540" name="Imagen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4063" y="2420939"/>
            <a:ext cx="3109912"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Imagen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451" y="2708275"/>
            <a:ext cx="24114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redondeado 10"/>
          <p:cNvSpPr/>
          <p:nvPr/>
        </p:nvSpPr>
        <p:spPr>
          <a:xfrm>
            <a:off x="7608889" y="5949951"/>
            <a:ext cx="2314575" cy="728663"/>
          </a:xfrm>
          <a:prstGeom prst="roundRect">
            <a:avLst/>
          </a:pr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400" b="1" dirty="0">
                <a:solidFill>
                  <a:schemeClr val="tx1"/>
                </a:solidFill>
                <a:latin typeface="Trebuchet MS" panose="020B0603020202020204" pitchFamily="34" charset="0"/>
                <a:cs typeface="Times New Roman" pitchFamily="18" charset="0"/>
              </a:rPr>
              <a:t>Trilogía de Juran</a:t>
            </a:r>
          </a:p>
        </p:txBody>
      </p:sp>
      <p:sp>
        <p:nvSpPr>
          <p:cNvPr id="17" name="Rectángulo redondeado 16"/>
          <p:cNvSpPr/>
          <p:nvPr/>
        </p:nvSpPr>
        <p:spPr>
          <a:xfrm>
            <a:off x="2711451" y="5805488"/>
            <a:ext cx="2303463" cy="792162"/>
          </a:xfrm>
          <a:prstGeom prst="roundRect">
            <a:avLst/>
          </a:pr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400" b="1" dirty="0">
                <a:solidFill>
                  <a:schemeClr val="tx1"/>
                </a:solidFill>
                <a:latin typeface="Trebuchet MS" panose="020B0603020202020204" pitchFamily="34" charset="0"/>
                <a:cs typeface="Times New Roman" pitchFamily="18" charset="0"/>
              </a:rPr>
              <a:t>Mejora</a:t>
            </a:r>
            <a:r>
              <a:rPr lang="es-AR" sz="2400" b="1" dirty="0">
                <a:solidFill>
                  <a:schemeClr val="tx1"/>
                </a:solidFill>
                <a:latin typeface="Times New Roman" pitchFamily="18" charset="0"/>
                <a:cs typeface="Times New Roman" pitchFamily="18" charset="0"/>
              </a:rPr>
              <a:t> Continua</a:t>
            </a:r>
          </a:p>
        </p:txBody>
      </p:sp>
      <p:pic>
        <p:nvPicPr>
          <p:cNvPr id="65544" name="11 Imagen" descr="logo fleni 60 año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1988" y="1"/>
            <a:ext cx="1687512"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582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6164100" cy="4623075"/>
          </a:xfrm>
          <a:prstGeom prst="rect">
            <a:avLst/>
          </a:prstGeom>
        </p:spPr>
      </p:pic>
      <p:pic>
        <p:nvPicPr>
          <p:cNvPr id="6" name="Imagen 5"/>
          <p:cNvPicPr>
            <a:picLocks noChangeAspect="1"/>
          </p:cNvPicPr>
          <p:nvPr/>
        </p:nvPicPr>
        <p:blipFill>
          <a:blip r:embed="rId3" cstate="print"/>
          <a:stretch>
            <a:fillRect/>
          </a:stretch>
        </p:blipFill>
        <p:spPr>
          <a:xfrm>
            <a:off x="5680364" y="1974272"/>
            <a:ext cx="6511636" cy="4883727"/>
          </a:xfrm>
          <a:prstGeom prst="rect">
            <a:avLst/>
          </a:prstGeom>
        </p:spPr>
      </p:pic>
    </p:spTree>
    <p:extLst>
      <p:ext uri="{BB962C8B-B14F-4D97-AF65-F5344CB8AC3E}">
        <p14:creationId xmlns:p14="http://schemas.microsoft.com/office/powerpoint/2010/main" val="967167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erechos y obligaciones.jpg"/>
          <p:cNvPicPr>
            <a:picLocks noChangeAspect="1"/>
          </p:cNvPicPr>
          <p:nvPr/>
        </p:nvPicPr>
        <p:blipFill>
          <a:blip r:embed="rId2" cstate="print"/>
          <a:stretch>
            <a:fillRect/>
          </a:stretch>
        </p:blipFill>
        <p:spPr>
          <a:xfrm>
            <a:off x="3655516" y="0"/>
            <a:ext cx="4880967" cy="6858000"/>
          </a:xfrm>
          <a:prstGeom prst="rect">
            <a:avLst/>
          </a:prstGeom>
        </p:spPr>
      </p:pic>
    </p:spTree>
    <p:extLst>
      <p:ext uri="{BB962C8B-B14F-4D97-AF65-F5344CB8AC3E}">
        <p14:creationId xmlns:p14="http://schemas.microsoft.com/office/powerpoint/2010/main" val="1622657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75852015-8151-53A6-BA71-BF149D25421B}"/>
              </a:ext>
            </a:extLst>
          </p:cNvPr>
          <p:cNvPicPr>
            <a:picLocks noChangeAspect="1"/>
          </p:cNvPicPr>
          <p:nvPr/>
        </p:nvPicPr>
        <p:blipFill>
          <a:blip r:embed="rId2"/>
          <a:stretch>
            <a:fillRect/>
          </a:stretch>
        </p:blipFill>
        <p:spPr>
          <a:xfrm>
            <a:off x="3159352" y="284099"/>
            <a:ext cx="5592763" cy="3776107"/>
          </a:xfrm>
          <a:prstGeom prst="rect">
            <a:avLst/>
          </a:prstGeom>
        </p:spPr>
      </p:pic>
      <p:pic>
        <p:nvPicPr>
          <p:cNvPr id="10" name="Imagen 9">
            <a:extLst>
              <a:ext uri="{FF2B5EF4-FFF2-40B4-BE49-F238E27FC236}">
                <a16:creationId xmlns:a16="http://schemas.microsoft.com/office/drawing/2014/main" xmlns="" id="{2EEC2EDD-12E7-FC01-5AFA-4E674F11E545}"/>
              </a:ext>
            </a:extLst>
          </p:cNvPr>
          <p:cNvPicPr>
            <a:picLocks noChangeAspect="1"/>
          </p:cNvPicPr>
          <p:nvPr/>
        </p:nvPicPr>
        <p:blipFill>
          <a:blip r:embed="rId3"/>
          <a:stretch>
            <a:fillRect/>
          </a:stretch>
        </p:blipFill>
        <p:spPr>
          <a:xfrm>
            <a:off x="3231923" y="4235458"/>
            <a:ext cx="5447619" cy="2193300"/>
          </a:xfrm>
          <a:prstGeom prst="rect">
            <a:avLst/>
          </a:prstGeom>
        </p:spPr>
      </p:pic>
    </p:spTree>
    <p:extLst>
      <p:ext uri="{BB962C8B-B14F-4D97-AF65-F5344CB8AC3E}">
        <p14:creationId xmlns:p14="http://schemas.microsoft.com/office/powerpoint/2010/main" val="1622657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950720" y="1687830"/>
            <a:ext cx="8366760" cy="3779520"/>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dirty="0">
                <a:solidFill>
                  <a:schemeClr val="tx1"/>
                </a:solidFill>
                <a:latin typeface="Trebuchet MS" panose="020B0603020202020204" pitchFamily="34" charset="0"/>
              </a:rPr>
              <a:t>Metas Internacionales de seguridad</a:t>
            </a:r>
            <a:br>
              <a:rPr lang="es-AR" sz="3200" dirty="0">
                <a:solidFill>
                  <a:schemeClr val="tx1"/>
                </a:solidFill>
                <a:latin typeface="Trebuchet MS" panose="020B0603020202020204" pitchFamily="34" charset="0"/>
              </a:rPr>
            </a:br>
            <a:r>
              <a:rPr lang="es-AR" sz="3200" dirty="0">
                <a:solidFill>
                  <a:schemeClr val="tx1"/>
                </a:solidFill>
                <a:latin typeface="Trebuchet MS" panose="020B0603020202020204" pitchFamily="34" charset="0"/>
              </a:rPr>
              <a:t> </a:t>
            </a:r>
            <a:br>
              <a:rPr lang="es-AR" sz="3200" dirty="0">
                <a:solidFill>
                  <a:schemeClr val="tx1"/>
                </a:solidFill>
                <a:latin typeface="Trebuchet MS" panose="020B0603020202020204" pitchFamily="34" charset="0"/>
              </a:rPr>
            </a:br>
            <a:r>
              <a:rPr lang="es-AR" sz="3200" dirty="0">
                <a:solidFill>
                  <a:schemeClr val="tx1"/>
                </a:solidFill>
                <a:latin typeface="Trebuchet MS" panose="020B0603020202020204" pitchFamily="34" charset="0"/>
              </a:rPr>
              <a:t>del Paciente</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324225" cy="1200150"/>
          </a:xfrm>
          <a:prstGeom prst="rect">
            <a:avLst/>
          </a:prstGeom>
        </p:spPr>
      </p:pic>
    </p:spTree>
    <p:extLst>
      <p:ext uri="{BB962C8B-B14F-4D97-AF65-F5344CB8AC3E}">
        <p14:creationId xmlns:p14="http://schemas.microsoft.com/office/powerpoint/2010/main" val="2422687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3" name="Rectángulo 2"/>
          <p:cNvSpPr/>
          <p:nvPr/>
        </p:nvSpPr>
        <p:spPr>
          <a:xfrm>
            <a:off x="296214" y="309093"/>
            <a:ext cx="11616744" cy="629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a:p>
            <a:pPr algn="ctr"/>
            <a:endParaRPr lang="es-AR" sz="2000" b="1" i="1" dirty="0">
              <a:solidFill>
                <a:schemeClr val="tx1"/>
              </a:solidFill>
              <a:latin typeface="Trebuchet MS" panose="020B0603020202020204" pitchFamily="34" charset="0"/>
            </a:endParaRPr>
          </a:p>
        </p:txBody>
      </p:sp>
      <p:sp>
        <p:nvSpPr>
          <p:cNvPr id="5" name="4 Rectángulo"/>
          <p:cNvSpPr/>
          <p:nvPr/>
        </p:nvSpPr>
        <p:spPr>
          <a:xfrm>
            <a:off x="858982" y="706582"/>
            <a:ext cx="10640291" cy="5539978"/>
          </a:xfrm>
          <a:prstGeom prst="rect">
            <a:avLst/>
          </a:prstGeom>
        </p:spPr>
        <p:txBody>
          <a:bodyPr wrap="square">
            <a:spAutoFit/>
          </a:bodyPr>
          <a:lstStyle/>
          <a:p>
            <a:pPr algn="ctr"/>
            <a:r>
              <a:rPr lang="es-MX" sz="2400" b="1" dirty="0" err="1">
                <a:solidFill>
                  <a:srgbClr val="0070C0"/>
                </a:solidFill>
                <a:latin typeface="Trebuchet MS" pitchFamily="34" charset="0"/>
              </a:rPr>
              <a:t>Fleni</a:t>
            </a:r>
            <a:r>
              <a:rPr lang="es-MX" sz="2400" b="1" dirty="0">
                <a:solidFill>
                  <a:srgbClr val="0070C0"/>
                </a:solidFill>
                <a:latin typeface="Trebuchet MS" pitchFamily="34" charset="0"/>
              </a:rPr>
              <a:t> adhiere y pone en práctica diariamente las Metas internacionales para la seguridad del paciente.</a:t>
            </a:r>
            <a:r>
              <a:rPr lang="es-MX" sz="2400" b="1" dirty="0">
                <a:latin typeface="Trebuchet MS" pitchFamily="34" charset="0"/>
              </a:rPr>
              <a:t/>
            </a:r>
            <a:br>
              <a:rPr lang="es-MX" sz="2400" b="1" dirty="0">
                <a:latin typeface="Trebuchet MS" pitchFamily="34" charset="0"/>
              </a:rPr>
            </a:br>
            <a:r>
              <a:rPr lang="es-MX" sz="2400" b="1" dirty="0">
                <a:latin typeface="Trebuchet MS" pitchFamily="34" charset="0"/>
              </a:rPr>
              <a:t/>
            </a:r>
            <a:br>
              <a:rPr lang="es-MX" sz="2400" b="1" dirty="0">
                <a:latin typeface="Trebuchet MS" pitchFamily="34" charset="0"/>
              </a:rPr>
            </a:br>
            <a:endParaRPr lang="es-MX" sz="2400" b="1" dirty="0">
              <a:latin typeface="Trebuchet MS" pitchFamily="34" charset="0"/>
            </a:endParaRPr>
          </a:p>
          <a:p>
            <a:r>
              <a:rPr lang="es-MX" dirty="0"/>
              <a:t> </a:t>
            </a:r>
          </a:p>
          <a:p>
            <a:r>
              <a:rPr lang="es-MX" sz="2000" b="1" dirty="0">
                <a:latin typeface="Trebuchet MS" pitchFamily="34" charset="0"/>
              </a:rPr>
              <a:t>1- Identificar correctamente al paciente</a:t>
            </a:r>
            <a:br>
              <a:rPr lang="es-MX" sz="2000" b="1" dirty="0">
                <a:latin typeface="Trebuchet MS" pitchFamily="34" charset="0"/>
              </a:rPr>
            </a:br>
            <a:endParaRPr lang="es-MX" sz="2000" b="1" dirty="0">
              <a:latin typeface="Trebuchet MS" pitchFamily="34" charset="0"/>
            </a:endParaRPr>
          </a:p>
          <a:p>
            <a:r>
              <a:rPr lang="es-MX" sz="2000" b="1" dirty="0">
                <a:latin typeface="Trebuchet MS" pitchFamily="34" charset="0"/>
              </a:rPr>
              <a:t>2- Mejorar la comunicación efectiva</a:t>
            </a:r>
            <a:br>
              <a:rPr lang="es-MX" sz="2000" b="1" dirty="0">
                <a:latin typeface="Trebuchet MS" pitchFamily="34" charset="0"/>
              </a:rPr>
            </a:br>
            <a:r>
              <a:rPr lang="es-MX" sz="2000" b="1" dirty="0">
                <a:latin typeface="Trebuchet MS" pitchFamily="34" charset="0"/>
              </a:rPr>
              <a:t/>
            </a:r>
            <a:br>
              <a:rPr lang="es-MX" sz="2000" b="1" dirty="0">
                <a:latin typeface="Trebuchet MS" pitchFamily="34" charset="0"/>
              </a:rPr>
            </a:br>
            <a:r>
              <a:rPr lang="es-MX" sz="2000" b="1" dirty="0">
                <a:latin typeface="Trebuchet MS" pitchFamily="34" charset="0"/>
              </a:rPr>
              <a:t>3- Mejorar la seguridad de los medicamentos de alto riesgo</a:t>
            </a:r>
            <a:br>
              <a:rPr lang="es-MX" sz="2000" b="1" dirty="0">
                <a:latin typeface="Trebuchet MS" pitchFamily="34" charset="0"/>
              </a:rPr>
            </a:br>
            <a:endParaRPr lang="es-MX" sz="2000" b="1" dirty="0">
              <a:latin typeface="Trebuchet MS" pitchFamily="34" charset="0"/>
            </a:endParaRPr>
          </a:p>
          <a:p>
            <a:r>
              <a:rPr lang="es-MX" sz="2000" b="1" dirty="0">
                <a:latin typeface="Trebuchet MS" pitchFamily="34" charset="0"/>
              </a:rPr>
              <a:t>4- Garantizar cirugías en el lugar correcto, con el procedimiento correcto y al paciente correcto</a:t>
            </a:r>
            <a:br>
              <a:rPr lang="es-MX" sz="2000" b="1" dirty="0">
                <a:latin typeface="Trebuchet MS" pitchFamily="34" charset="0"/>
              </a:rPr>
            </a:br>
            <a:endParaRPr lang="es-MX" sz="2000" b="1" dirty="0">
              <a:latin typeface="Trebuchet MS" pitchFamily="34" charset="0"/>
            </a:endParaRPr>
          </a:p>
          <a:p>
            <a:r>
              <a:rPr lang="es-MX" sz="2000" b="1" dirty="0">
                <a:latin typeface="Trebuchet MS" pitchFamily="34" charset="0"/>
              </a:rPr>
              <a:t>5-Reducir el riesgo de infecciones asociadas con la atención médica</a:t>
            </a:r>
            <a:br>
              <a:rPr lang="es-MX" sz="2000" b="1" dirty="0">
                <a:latin typeface="Trebuchet MS" pitchFamily="34" charset="0"/>
              </a:rPr>
            </a:br>
            <a:endParaRPr lang="es-MX" sz="2000" b="1" dirty="0">
              <a:latin typeface="Trebuchet MS" pitchFamily="34" charset="0"/>
            </a:endParaRPr>
          </a:p>
          <a:p>
            <a:r>
              <a:rPr lang="es-MX" sz="2000" b="1" dirty="0">
                <a:latin typeface="Trebuchet MS" pitchFamily="34" charset="0"/>
              </a:rPr>
              <a:t>6-Reducir el riesgo de daño al paciente por caídas.</a:t>
            </a:r>
          </a:p>
        </p:txBody>
      </p:sp>
      <p:pic>
        <p:nvPicPr>
          <p:cNvPr id="6" name="5 Imagen" descr="logo fleni 60 años.png"/>
          <p:cNvPicPr>
            <a:picLocks noChangeAspect="1"/>
          </p:cNvPicPr>
          <p:nvPr/>
        </p:nvPicPr>
        <p:blipFill>
          <a:blip r:embed="rId4" cstate="print"/>
          <a:stretch>
            <a:fillRect/>
          </a:stretch>
        </p:blipFill>
        <p:spPr>
          <a:xfrm>
            <a:off x="11120437" y="5786437"/>
            <a:ext cx="1071563" cy="1071563"/>
          </a:xfrm>
          <a:prstGeom prst="rect">
            <a:avLst/>
          </a:prstGeom>
        </p:spPr>
      </p:pic>
    </p:spTree>
    <p:extLst>
      <p:ext uri="{BB962C8B-B14F-4D97-AF65-F5344CB8AC3E}">
        <p14:creationId xmlns:p14="http://schemas.microsoft.com/office/powerpoint/2010/main" val="2921447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55324" y="270456"/>
            <a:ext cx="5975797" cy="927279"/>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anose="020B0603020202020204" pitchFamily="34" charset="0"/>
              </a:rPr>
              <a:t>1-Identificación correcta de pacientes</a:t>
            </a:r>
          </a:p>
        </p:txBody>
      </p:sp>
      <p:sp>
        <p:nvSpPr>
          <p:cNvPr id="5" name="Rectángulo 4"/>
          <p:cNvSpPr/>
          <p:nvPr/>
        </p:nvSpPr>
        <p:spPr>
          <a:xfrm>
            <a:off x="953037" y="1893194"/>
            <a:ext cx="9968248" cy="446896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endParaRPr lang="es-AR" dirty="0">
              <a:solidFill>
                <a:schemeClr val="tx1"/>
              </a:solidFill>
              <a:latin typeface="Trebuchet MS" panose="020B0603020202020204" pitchFamily="34" charset="0"/>
            </a:endParaRPr>
          </a:p>
        </p:txBody>
      </p:sp>
      <p:sp>
        <p:nvSpPr>
          <p:cNvPr id="6" name="Rectángulo 5"/>
          <p:cNvSpPr/>
          <p:nvPr/>
        </p:nvSpPr>
        <p:spPr>
          <a:xfrm>
            <a:off x="1403797" y="2712926"/>
            <a:ext cx="9272788" cy="3139321"/>
          </a:xfrm>
          <a:prstGeom prst="rect">
            <a:avLst/>
          </a:prstGeom>
        </p:spPr>
        <p:txBody>
          <a:bodyPr wrap="square">
            <a:spAutoFit/>
          </a:bodyPr>
          <a:lstStyle/>
          <a:p>
            <a:pPr marL="285750" indent="-285750">
              <a:buFont typeface="Wingdings" panose="05000000000000000000" pitchFamily="2" charset="2"/>
              <a:buChar char="ü"/>
            </a:pPr>
            <a:r>
              <a:rPr lang="es-AR" dirty="0">
                <a:latin typeface="Trebuchet MS" panose="020B0603020202020204" pitchFamily="34" charset="0"/>
              </a:rPr>
              <a:t>Los pacientes deben estar identificados siempre</a:t>
            </a:r>
            <a:br>
              <a:rPr lang="es-AR" dirty="0">
                <a:latin typeface="Trebuchet MS" panose="020B0603020202020204" pitchFamily="34" charset="0"/>
              </a:rPr>
            </a:br>
            <a:endParaRPr lang="es-AR" dirty="0">
              <a:latin typeface="Trebuchet MS" panose="020B0603020202020204" pitchFamily="34" charset="0"/>
            </a:endParaRPr>
          </a:p>
          <a:p>
            <a:pPr marL="285750" indent="-285750">
              <a:buFont typeface="Wingdings" panose="05000000000000000000" pitchFamily="2" charset="2"/>
              <a:buChar char="ü"/>
            </a:pPr>
            <a:r>
              <a:rPr lang="es-AR" dirty="0">
                <a:latin typeface="Trebuchet MS" panose="020B0603020202020204" pitchFamily="34" charset="0"/>
              </a:rPr>
              <a:t>3 identificadores como mínimo: </a:t>
            </a:r>
            <a:r>
              <a:rPr lang="es-AR" dirty="0" err="1">
                <a:latin typeface="Trebuchet MS" panose="020B0603020202020204" pitchFamily="34" charset="0"/>
              </a:rPr>
              <a:t>Ej</a:t>
            </a:r>
            <a:r>
              <a:rPr lang="es-AR" dirty="0">
                <a:latin typeface="Trebuchet MS" panose="020B0603020202020204" pitchFamily="34" charset="0"/>
              </a:rPr>
              <a:t>: Nombre y Apellido + Numero de Historia Clínica + Fecha de Nacimiento</a:t>
            </a:r>
            <a:br>
              <a:rPr lang="es-AR" dirty="0">
                <a:latin typeface="Trebuchet MS" panose="020B0603020202020204" pitchFamily="34" charset="0"/>
              </a:rPr>
            </a:br>
            <a:endParaRPr lang="es-AR" dirty="0">
              <a:latin typeface="Trebuchet MS" panose="020B0603020202020204" pitchFamily="34" charset="0"/>
            </a:endParaRPr>
          </a:p>
          <a:p>
            <a:pPr marL="285750" indent="-285750">
              <a:buFont typeface="Wingdings" panose="05000000000000000000" pitchFamily="2" charset="2"/>
              <a:buChar char="ü"/>
            </a:pPr>
            <a:r>
              <a:rPr lang="es-AR" dirty="0">
                <a:latin typeface="Trebuchet MS" panose="020B0603020202020204" pitchFamily="34" charset="0"/>
              </a:rPr>
              <a:t>Se Colocara una pulsera identificadora al ingreso a </a:t>
            </a:r>
            <a:r>
              <a:rPr lang="es-AR" dirty="0" err="1">
                <a:latin typeface="Trebuchet MS" panose="020B0603020202020204" pitchFamily="34" charset="0"/>
              </a:rPr>
              <a:t>Fleni</a:t>
            </a:r>
            <a:r>
              <a:rPr lang="es-AR" dirty="0">
                <a:latin typeface="Trebuchet MS" panose="020B0603020202020204" pitchFamily="34" charset="0"/>
              </a:rPr>
              <a:t> a aquel paciente que deba ser internado </a:t>
            </a:r>
            <a:r>
              <a:rPr lang="es-AR" dirty="0">
                <a:solidFill>
                  <a:srgbClr val="002060"/>
                </a:solidFill>
                <a:latin typeface="Trebuchet MS" panose="020B0603020202020204" pitchFamily="34" charset="0"/>
              </a:rPr>
              <a:t>o realice estudios</a:t>
            </a:r>
            <a:r>
              <a:rPr lang="es-AR" dirty="0">
                <a:solidFill>
                  <a:srgbClr val="C00000"/>
                </a:solidFill>
                <a:latin typeface="Trebuchet MS" panose="020B0603020202020204" pitchFamily="34" charset="0"/>
              </a:rPr>
              <a:t/>
            </a:r>
            <a:br>
              <a:rPr lang="es-AR" dirty="0">
                <a:solidFill>
                  <a:srgbClr val="C00000"/>
                </a:solidFill>
                <a:latin typeface="Trebuchet MS" panose="020B0603020202020204" pitchFamily="34" charset="0"/>
              </a:rPr>
            </a:br>
            <a:endParaRPr lang="es-AR" dirty="0">
              <a:solidFill>
                <a:srgbClr val="C00000"/>
              </a:solidFill>
              <a:latin typeface="Trebuchet MS" panose="020B0603020202020204" pitchFamily="34" charset="0"/>
            </a:endParaRPr>
          </a:p>
          <a:p>
            <a:pPr marL="285750" indent="-285750">
              <a:buFont typeface="Wingdings" panose="05000000000000000000" pitchFamily="2" charset="2"/>
              <a:buChar char="ü"/>
            </a:pPr>
            <a:r>
              <a:rPr lang="es-AR" dirty="0">
                <a:latin typeface="Trebuchet MS" panose="020B0603020202020204" pitchFamily="34" charset="0"/>
              </a:rPr>
              <a:t>Todo el personal asistencial es</a:t>
            </a:r>
            <a:r>
              <a:rPr lang="es-AR" dirty="0">
                <a:solidFill>
                  <a:srgbClr val="C00000"/>
                </a:solidFill>
                <a:latin typeface="Trebuchet MS" panose="020B0603020202020204" pitchFamily="34" charset="0"/>
              </a:rPr>
              <a:t> </a:t>
            </a:r>
            <a:r>
              <a:rPr lang="es-AR" dirty="0">
                <a:latin typeface="Trebuchet MS" panose="020B0603020202020204" pitchFamily="34" charset="0"/>
              </a:rPr>
              <a:t>responsable del cumplimiento y chequeo de la norma </a:t>
            </a:r>
            <a:br>
              <a:rPr lang="es-AR" dirty="0">
                <a:latin typeface="Trebuchet MS" panose="020B0603020202020204" pitchFamily="34" charset="0"/>
              </a:rPr>
            </a:br>
            <a:endParaRPr lang="es-AR" dirty="0">
              <a:latin typeface="Trebuchet MS" panose="020B0603020202020204" pitchFamily="34" charset="0"/>
            </a:endParaRPr>
          </a:p>
          <a:p>
            <a:pPr marL="285750" indent="-285750">
              <a:buFont typeface="Wingdings" panose="05000000000000000000" pitchFamily="2" charset="2"/>
              <a:buChar char="ü"/>
            </a:pPr>
            <a:r>
              <a:rPr lang="es-AR" dirty="0">
                <a:latin typeface="Trebuchet MS" panose="020B0603020202020204" pitchFamily="34" charset="0"/>
              </a:rPr>
              <a:t>Lo mas importante de esta meta es la VERIFICACIÓN</a:t>
            </a:r>
          </a:p>
        </p:txBody>
      </p:sp>
    </p:spTree>
    <p:extLst>
      <p:ext uri="{BB962C8B-B14F-4D97-AF65-F5344CB8AC3E}">
        <p14:creationId xmlns:p14="http://schemas.microsoft.com/office/powerpoint/2010/main" val="2965454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3287117" y="292779"/>
            <a:ext cx="5351601" cy="1016465"/>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anose="020B0603020202020204" pitchFamily="34" charset="0"/>
              </a:rPr>
              <a:t>2-Mejorar la Comunicación Efectiva</a:t>
            </a:r>
          </a:p>
        </p:txBody>
      </p:sp>
      <p:sp>
        <p:nvSpPr>
          <p:cNvPr id="3" name="Rectángulo 2"/>
          <p:cNvSpPr/>
          <p:nvPr/>
        </p:nvSpPr>
        <p:spPr>
          <a:xfrm>
            <a:off x="1970466" y="1939075"/>
            <a:ext cx="7984901" cy="427525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s-AR" dirty="0">
                <a:solidFill>
                  <a:schemeClr val="tx1"/>
                </a:solidFill>
                <a:latin typeface="Trebuchet MS" panose="020B0603020202020204" pitchFamily="34" charset="0"/>
              </a:rPr>
              <a:t>Todos somos responsables de Comunicar</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buFont typeface="Wingdings" panose="05000000000000000000" pitchFamily="2" charset="2"/>
              <a:buChar char="ü"/>
            </a:pPr>
            <a:r>
              <a:rPr lang="es-AR" dirty="0">
                <a:solidFill>
                  <a:schemeClr val="tx1"/>
                </a:solidFill>
                <a:latin typeface="Trebuchet MS" panose="020B0603020202020204" pitchFamily="34" charset="0"/>
              </a:rPr>
              <a:t>El dialogo con nuestros colegas es el pilar de nuestro trabajo en equipo</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buFont typeface="Wingdings" panose="05000000000000000000" pitchFamily="2" charset="2"/>
              <a:buChar char="ü"/>
            </a:pPr>
            <a:r>
              <a:rPr lang="es-AR" dirty="0">
                <a:solidFill>
                  <a:schemeClr val="tx1"/>
                </a:solidFill>
                <a:latin typeface="Trebuchet MS" panose="020B0603020202020204" pitchFamily="34" charset="0"/>
              </a:rPr>
              <a:t>Los informes claros a nuestros pacientes y sus familias fortalecen</a:t>
            </a:r>
            <a:br>
              <a:rPr lang="es-AR" dirty="0">
                <a:solidFill>
                  <a:schemeClr val="tx1"/>
                </a:solidFill>
                <a:latin typeface="Trebuchet MS" panose="020B0603020202020204" pitchFamily="34" charset="0"/>
              </a:rPr>
            </a:br>
            <a:r>
              <a:rPr lang="es-AR" dirty="0">
                <a:solidFill>
                  <a:schemeClr val="tx1"/>
                </a:solidFill>
                <a:latin typeface="Trebuchet MS" panose="020B0603020202020204" pitchFamily="34" charset="0"/>
              </a:rPr>
              <a:t> la relación Médico-Paciente</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buFont typeface="Wingdings" panose="05000000000000000000" pitchFamily="2" charset="2"/>
              <a:buChar char="ü"/>
            </a:pPr>
            <a:r>
              <a:rPr lang="es-AR" dirty="0">
                <a:solidFill>
                  <a:schemeClr val="tx1"/>
                </a:solidFill>
                <a:latin typeface="Trebuchet MS" panose="020B0603020202020204" pitchFamily="34" charset="0"/>
              </a:rPr>
              <a:t>Pases de guardia efectivos, seguros, claros y concisos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buFont typeface="Wingdings" panose="05000000000000000000" pitchFamily="2" charset="2"/>
              <a:buChar char="ü"/>
            </a:pPr>
            <a:r>
              <a:rPr lang="es-AR" dirty="0">
                <a:solidFill>
                  <a:schemeClr val="tx1"/>
                </a:solidFill>
                <a:latin typeface="Trebuchet MS" panose="020B0603020202020204" pitchFamily="34" charset="0"/>
              </a:rPr>
              <a:t>Sistematización de los pases de guardia</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buFont typeface="Wingdings" panose="05000000000000000000" pitchFamily="2" charset="2"/>
              <a:buChar char="ü"/>
            </a:pPr>
            <a:r>
              <a:rPr lang="es-AR" dirty="0">
                <a:solidFill>
                  <a:schemeClr val="tx1"/>
                </a:solidFill>
                <a:latin typeface="Trebuchet MS" panose="020B0603020202020204" pitchFamily="34" charset="0"/>
              </a:rPr>
              <a:t>Comunicación clara y efectiva y para ello el</a:t>
            </a:r>
            <a:r>
              <a:rPr lang="es-AR" dirty="0">
                <a:solidFill>
                  <a:schemeClr val="accent1"/>
                </a:solidFill>
                <a:latin typeface="Trebuchet MS" panose="020B0603020202020204" pitchFamily="34" charset="0"/>
              </a:rPr>
              <a:t> EMISOR </a:t>
            </a:r>
            <a:r>
              <a:rPr lang="es-AR" dirty="0">
                <a:solidFill>
                  <a:schemeClr val="tx1"/>
                </a:solidFill>
                <a:latin typeface="Trebuchet MS" panose="020B0603020202020204" pitchFamily="34" charset="0"/>
              </a:rPr>
              <a:t>debe asegurarse que el </a:t>
            </a:r>
            <a:r>
              <a:rPr lang="es-AR" dirty="0">
                <a:solidFill>
                  <a:schemeClr val="accent1"/>
                </a:solidFill>
                <a:latin typeface="Trebuchet MS" panose="020B0603020202020204" pitchFamily="34" charset="0"/>
              </a:rPr>
              <a:t>RECEPTOR</a:t>
            </a:r>
            <a:r>
              <a:rPr lang="es-AR" dirty="0">
                <a:solidFill>
                  <a:schemeClr val="tx1"/>
                </a:solidFill>
                <a:latin typeface="Trebuchet MS" panose="020B0603020202020204" pitchFamily="34" charset="0"/>
              </a:rPr>
              <a:t> haya entendido</a:t>
            </a:r>
          </a:p>
          <a:p>
            <a:pPr marL="285750" indent="-285750">
              <a:buFont typeface="Wingdings" panose="05000000000000000000" pitchFamily="2" charset="2"/>
              <a:buChar char="ü"/>
            </a:pPr>
            <a:endParaRPr lang="es-AR"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2514353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2231049" y="156903"/>
            <a:ext cx="7592525" cy="916390"/>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anose="020B0603020202020204" pitchFamily="34" charset="0"/>
              </a:rPr>
              <a:t>3-Mejorar la seguridad de los medicamentos de alto riesgo</a:t>
            </a:r>
          </a:p>
        </p:txBody>
      </p:sp>
      <p:sp>
        <p:nvSpPr>
          <p:cNvPr id="3" name="Rectángulo 2"/>
          <p:cNvSpPr/>
          <p:nvPr/>
        </p:nvSpPr>
        <p:spPr>
          <a:xfrm>
            <a:off x="528031" y="1349957"/>
            <a:ext cx="10689465" cy="424943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Trebuchet MS" panose="020B0603020202020204" pitchFamily="34" charset="0"/>
            </a:endParaRPr>
          </a:p>
        </p:txBody>
      </p:sp>
      <p:sp>
        <p:nvSpPr>
          <p:cNvPr id="5" name="Rectángulo 4"/>
          <p:cNvSpPr/>
          <p:nvPr/>
        </p:nvSpPr>
        <p:spPr>
          <a:xfrm>
            <a:off x="528032" y="1364655"/>
            <a:ext cx="10689465" cy="4247317"/>
          </a:xfrm>
          <a:prstGeom prst="rect">
            <a:avLst/>
          </a:prstGeom>
        </p:spPr>
        <p:txBody>
          <a:bodyPr wrap="square">
            <a:spAutoFit/>
          </a:bodyPr>
          <a:lstStyle/>
          <a:p>
            <a:pPr algn="ctr"/>
            <a:r>
              <a:rPr lang="es-AR" dirty="0">
                <a:latin typeface="Trebuchet MS" panose="020B0603020202020204" pitchFamily="34" charset="0"/>
              </a:rPr>
              <a:t>Medicamentos de alto riesgo son aquellos que se relacionan a un alto índice de errores y su uso incorrecto tiene una gran chance de producir eventos adversos graves o muerte.</a:t>
            </a:r>
            <a:br>
              <a:rPr lang="es-AR" dirty="0">
                <a:latin typeface="Trebuchet MS" panose="020B0603020202020204" pitchFamily="34" charset="0"/>
              </a:rPr>
            </a:br>
            <a:endParaRPr lang="es-AR" dirty="0">
              <a:latin typeface="Trebuchet MS" panose="020B0603020202020204" pitchFamily="34" charset="0"/>
            </a:endParaRPr>
          </a:p>
          <a:p>
            <a:pPr algn="ctr"/>
            <a:r>
              <a:rPr lang="es-AR" dirty="0">
                <a:latin typeface="Trebuchet MS" panose="020B0603020202020204" pitchFamily="34" charset="0"/>
              </a:rPr>
              <a:t>Cada institución define su lista pero por lo general cuentan con los siguientes grupos de fármacos: Electrolitos concentrados, insulina, heparina, drogas vaso activas y medicamentos LASA</a:t>
            </a:r>
          </a:p>
          <a:p>
            <a:pPr algn="ctr"/>
            <a:r>
              <a:rPr lang="es-AR" dirty="0">
                <a:latin typeface="Trebuchet MS" panose="020B0603020202020204" pitchFamily="34" charset="0"/>
              </a:rPr>
              <a:t> </a:t>
            </a:r>
            <a:br>
              <a:rPr lang="es-AR" dirty="0">
                <a:latin typeface="Trebuchet MS" panose="020B0603020202020204" pitchFamily="34" charset="0"/>
              </a:rPr>
            </a:br>
            <a:endParaRPr lang="es-AR" dirty="0">
              <a:latin typeface="Trebuchet MS" panose="020B0603020202020204" pitchFamily="34" charset="0"/>
            </a:endParaRPr>
          </a:p>
          <a:p>
            <a:pPr algn="ctr"/>
            <a:r>
              <a:rPr lang="es-AR" u="sng" dirty="0">
                <a:latin typeface="Trebuchet MS" panose="020B0603020202020204" pitchFamily="34" charset="0"/>
              </a:rPr>
              <a:t>Estrategias</a:t>
            </a:r>
            <a:r>
              <a:rPr lang="es-AR" dirty="0">
                <a:latin typeface="Trebuchet MS" panose="020B0603020202020204" pitchFamily="34" charset="0"/>
              </a:rPr>
              <a:t>:  </a:t>
            </a:r>
            <a:br>
              <a:rPr lang="es-AR" dirty="0">
                <a:latin typeface="Trebuchet MS" panose="020B0603020202020204" pitchFamily="34" charset="0"/>
              </a:rPr>
            </a:br>
            <a:endParaRPr lang="es-AR" dirty="0">
              <a:latin typeface="Trebuchet MS" panose="020B0603020202020204" pitchFamily="34" charset="0"/>
            </a:endParaRPr>
          </a:p>
          <a:p>
            <a:pPr marL="457200" indent="-457200" algn="ctr">
              <a:buFont typeface="+mj-lt"/>
              <a:buAutoNum type="arabicPeriod"/>
            </a:pPr>
            <a:r>
              <a:rPr lang="es-AR" dirty="0">
                <a:latin typeface="Trebuchet MS" panose="020B0603020202020204" pitchFamily="34" charset="0"/>
              </a:rPr>
              <a:t>Identificación de los medicamentos con etiqueta de alto riesgo</a:t>
            </a:r>
            <a:br>
              <a:rPr lang="es-AR" dirty="0">
                <a:latin typeface="Trebuchet MS" panose="020B0603020202020204" pitchFamily="34" charset="0"/>
              </a:rPr>
            </a:br>
            <a:endParaRPr lang="es-AR" dirty="0">
              <a:latin typeface="Trebuchet MS" panose="020B0603020202020204" pitchFamily="34" charset="0"/>
            </a:endParaRPr>
          </a:p>
          <a:p>
            <a:pPr marL="457200" indent="-457200" algn="ctr">
              <a:buFont typeface="+mj-lt"/>
              <a:buAutoNum type="arabicPeriod"/>
            </a:pPr>
            <a:r>
              <a:rPr lang="es-AR" dirty="0">
                <a:latin typeface="Trebuchet MS" panose="020B0603020202020204" pitchFamily="34" charset="0"/>
              </a:rPr>
              <a:t>No dejarlos con acceso fácil</a:t>
            </a:r>
            <a:br>
              <a:rPr lang="es-AR" dirty="0">
                <a:latin typeface="Trebuchet MS" panose="020B0603020202020204" pitchFamily="34" charset="0"/>
              </a:rPr>
            </a:br>
            <a:endParaRPr lang="es-AR" dirty="0">
              <a:latin typeface="Trebuchet MS" panose="020B0603020202020204" pitchFamily="34" charset="0"/>
            </a:endParaRPr>
          </a:p>
          <a:p>
            <a:pPr marL="457200" indent="-457200" algn="ctr">
              <a:buFont typeface="+mj-lt"/>
              <a:buAutoNum type="arabicPeriod"/>
            </a:pPr>
            <a:r>
              <a:rPr lang="es-AR" dirty="0">
                <a:latin typeface="Trebuchet MS" panose="020B0603020202020204" pitchFamily="34" charset="0"/>
              </a:rPr>
              <a:t>Almacenamiento diferencial</a:t>
            </a:r>
            <a:endParaRPr lang="es-AR" sz="1600" dirty="0">
              <a:latin typeface="Trebuchet MS" panose="020B0603020202020204" pitchFamily="34" charset="0"/>
            </a:endParaRPr>
          </a:p>
          <a:p>
            <a:pPr algn="ctr"/>
            <a:endParaRPr lang="es-AR" dirty="0">
              <a:latin typeface="Trebuchet MS" panose="020B0603020202020204" pitchFamily="34" charset="0"/>
            </a:endParaRPr>
          </a:p>
        </p:txBody>
      </p:sp>
      <p:pic>
        <p:nvPicPr>
          <p:cNvPr id="6" name="Imagen 5"/>
          <p:cNvPicPr>
            <a:picLocks noChangeAspect="1"/>
          </p:cNvPicPr>
          <p:nvPr/>
        </p:nvPicPr>
        <p:blipFill>
          <a:blip r:embed="rId4"/>
          <a:stretch>
            <a:fillRect/>
          </a:stretch>
        </p:blipFill>
        <p:spPr>
          <a:xfrm>
            <a:off x="8696318" y="4512349"/>
            <a:ext cx="3392644" cy="2228641"/>
          </a:xfrm>
          <a:prstGeom prst="rect">
            <a:avLst/>
          </a:prstGeom>
        </p:spPr>
      </p:pic>
      <p:sp>
        <p:nvSpPr>
          <p:cNvPr id="7" name="Rectángulo 6"/>
          <p:cNvSpPr/>
          <p:nvPr/>
        </p:nvSpPr>
        <p:spPr>
          <a:xfrm>
            <a:off x="10998551" y="4512349"/>
            <a:ext cx="1090411" cy="367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9" name="Conector recto 8"/>
          <p:cNvCxnSpPr/>
          <p:nvPr/>
        </p:nvCxnSpPr>
        <p:spPr>
          <a:xfrm>
            <a:off x="8696318" y="4512349"/>
            <a:ext cx="349568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a:blip r:embed="rId5"/>
          <a:stretch>
            <a:fillRect/>
          </a:stretch>
        </p:blipFill>
        <p:spPr>
          <a:xfrm>
            <a:off x="37232" y="4460128"/>
            <a:ext cx="2193817" cy="2383131"/>
          </a:xfrm>
          <a:prstGeom prst="rect">
            <a:avLst/>
          </a:prstGeom>
        </p:spPr>
      </p:pic>
    </p:spTree>
    <p:extLst>
      <p:ext uri="{BB962C8B-B14F-4D97-AF65-F5344CB8AC3E}">
        <p14:creationId xmlns:p14="http://schemas.microsoft.com/office/powerpoint/2010/main" val="6504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pic>
        <p:nvPicPr>
          <p:cNvPr id="8" name="Imagen 7"/>
          <p:cNvPicPr>
            <a:picLocks noChangeAspect="1"/>
          </p:cNvPicPr>
          <p:nvPr/>
        </p:nvPicPr>
        <p:blipFill>
          <a:blip r:embed="rId4"/>
          <a:stretch>
            <a:fillRect/>
          </a:stretch>
        </p:blipFill>
        <p:spPr>
          <a:xfrm>
            <a:off x="1120596" y="1671905"/>
            <a:ext cx="9925050" cy="4467225"/>
          </a:xfrm>
          <a:prstGeom prst="rect">
            <a:avLst/>
          </a:prstGeom>
        </p:spPr>
      </p:pic>
      <p:sp>
        <p:nvSpPr>
          <p:cNvPr id="9" name="Rectángulo 8"/>
          <p:cNvSpPr/>
          <p:nvPr/>
        </p:nvSpPr>
        <p:spPr>
          <a:xfrm>
            <a:off x="3773509" y="296214"/>
            <a:ext cx="4082603" cy="79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latin typeface="Trebuchet MS" panose="020B0603020202020204" pitchFamily="34" charset="0"/>
              </a:rPr>
              <a:t>Medicación de alto Riesgo</a:t>
            </a:r>
          </a:p>
        </p:txBody>
      </p:sp>
    </p:spTree>
    <p:extLst>
      <p:ext uri="{BB962C8B-B14F-4D97-AF65-F5344CB8AC3E}">
        <p14:creationId xmlns:p14="http://schemas.microsoft.com/office/powerpoint/2010/main" val="670914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2231049" y="242710"/>
            <a:ext cx="7592525" cy="916390"/>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anose="020B0603020202020204" pitchFamily="34" charset="0"/>
              </a:rPr>
              <a:t>3-Mejorar la seguridad de los medicamentos de alto riesgo</a:t>
            </a:r>
          </a:p>
        </p:txBody>
      </p:sp>
      <p:sp>
        <p:nvSpPr>
          <p:cNvPr id="3" name="Rectángulo 2"/>
          <p:cNvSpPr/>
          <p:nvPr/>
        </p:nvSpPr>
        <p:spPr>
          <a:xfrm>
            <a:off x="682580" y="1416676"/>
            <a:ext cx="10689465" cy="511291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Trebuchet MS" panose="020B0603020202020204" pitchFamily="34" charset="0"/>
            </a:endParaRPr>
          </a:p>
        </p:txBody>
      </p:sp>
      <p:sp>
        <p:nvSpPr>
          <p:cNvPr id="5" name="Rectángulo 4"/>
          <p:cNvSpPr/>
          <p:nvPr/>
        </p:nvSpPr>
        <p:spPr>
          <a:xfrm>
            <a:off x="682580" y="2473544"/>
            <a:ext cx="10689465" cy="615553"/>
          </a:xfrm>
          <a:prstGeom prst="rect">
            <a:avLst/>
          </a:prstGeom>
        </p:spPr>
        <p:txBody>
          <a:bodyPr wrap="square">
            <a:spAutoFit/>
          </a:bodyPr>
          <a:lstStyle/>
          <a:p>
            <a:pPr marL="457200" indent="-457200" algn="ctr">
              <a:buFont typeface="+mj-lt"/>
              <a:buAutoNum type="arabicPeriod"/>
            </a:pPr>
            <a:r>
              <a:rPr lang="es-AR" dirty="0">
                <a:latin typeface="Trebuchet MS" panose="020B0603020202020204" pitchFamily="34" charset="0"/>
              </a:rPr>
              <a:t>Error de medicación: </a:t>
            </a:r>
          </a:p>
          <a:p>
            <a:endParaRPr lang="es-AR" sz="1600" dirty="0">
              <a:latin typeface="Trebuchet MS" panose="020B0603020202020204" pitchFamily="34" charset="0"/>
            </a:endParaRPr>
          </a:p>
        </p:txBody>
      </p:sp>
      <p:sp>
        <p:nvSpPr>
          <p:cNvPr id="6" name="Rectángulo 5"/>
          <p:cNvSpPr/>
          <p:nvPr/>
        </p:nvSpPr>
        <p:spPr>
          <a:xfrm>
            <a:off x="1275008" y="2828836"/>
            <a:ext cx="9762186" cy="2031325"/>
          </a:xfrm>
          <a:prstGeom prst="rect">
            <a:avLst/>
          </a:prstGeom>
        </p:spPr>
        <p:txBody>
          <a:bodyPr wrap="square">
            <a:spAutoFit/>
          </a:bodyPr>
          <a:lstStyle/>
          <a:p>
            <a:r>
              <a:rPr lang="es-AR" dirty="0">
                <a:latin typeface="Trebuchet MS" panose="020B0603020202020204" pitchFamily="34" charset="0"/>
              </a:rPr>
              <a:t>Ese evento puede producirse en cualquiera de las etapas del proceso por las que pasa un medicamento hasta su administración (prescripción, validación, dispensación, preparación y administración). </a:t>
            </a:r>
          </a:p>
          <a:p>
            <a:endParaRPr lang="es-AR" dirty="0">
              <a:latin typeface="Trebuchet MS" panose="020B0603020202020204" pitchFamily="34" charset="0"/>
            </a:endParaRPr>
          </a:p>
          <a:p>
            <a:r>
              <a:rPr lang="es-AR" dirty="0">
                <a:latin typeface="Trebuchet MS" panose="020B0603020202020204" pitchFamily="34" charset="0"/>
              </a:rPr>
              <a:t>Se cree que los errores de medicación son una de las principales causas de daños evitables para los pacientes de todo el mundo, con un costo estimado de 42 000 millones de USD al año en todo el mundo</a:t>
            </a:r>
          </a:p>
        </p:txBody>
      </p:sp>
    </p:spTree>
    <p:extLst>
      <p:ext uri="{BB962C8B-B14F-4D97-AF65-F5344CB8AC3E}">
        <p14:creationId xmlns:p14="http://schemas.microsoft.com/office/powerpoint/2010/main" val="1100303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54184" y="387927"/>
            <a:ext cx="11028216" cy="6096001"/>
          </a:xfrm>
          <a:ln w="28575">
            <a:noFill/>
            <a:prstDash val="sysDot"/>
          </a:ln>
        </p:spPr>
        <p:txBody>
          <a:bodyPr>
            <a:normAutofit/>
          </a:bodyPr>
          <a:lstStyle/>
          <a:p>
            <a:endParaRPr lang="es-AR" dirty="0"/>
          </a:p>
          <a:p>
            <a:r>
              <a:rPr lang="es-AR" dirty="0">
                <a:latin typeface="Times New Roman" panose="02020603050405020304" pitchFamily="18" charset="0"/>
                <a:cs typeface="Times New Roman" panose="02020603050405020304" pitchFamily="18" charset="0"/>
              </a:rPr>
              <a:t>                            </a:t>
            </a:r>
          </a:p>
          <a:p>
            <a:r>
              <a:rPr lang="es-AR" dirty="0">
                <a:latin typeface="Trebuchet MS" panose="020B0603020202020204" pitchFamily="34" charset="0"/>
                <a:cs typeface="Times New Roman" panose="02020603050405020304" pitchFamily="18" charset="0"/>
              </a:rPr>
              <a:t>Lineamiento Estratégico Institucional</a:t>
            </a:r>
          </a:p>
          <a:p>
            <a:endParaRPr lang="es-AR" dirty="0">
              <a:latin typeface="Trebuchet MS" panose="020B0603020202020204" pitchFamily="34" charset="0"/>
              <a:cs typeface="Times New Roman" panose="02020603050405020304" pitchFamily="18" charset="0"/>
            </a:endParaRPr>
          </a:p>
          <a:p>
            <a:r>
              <a:rPr lang="es-AR" dirty="0">
                <a:latin typeface="Trebuchet MS" panose="020B0603020202020204" pitchFamily="34" charset="0"/>
                <a:cs typeface="Times New Roman" panose="02020603050405020304" pitchFamily="18" charset="0"/>
              </a:rPr>
              <a:t>                               </a:t>
            </a:r>
          </a:p>
          <a:p>
            <a:r>
              <a:rPr lang="es-AR" dirty="0">
                <a:latin typeface="Trebuchet MS" panose="020B0603020202020204" pitchFamily="34" charset="0"/>
                <a:cs typeface="Times New Roman" panose="02020603050405020304" pitchFamily="18" charset="0"/>
              </a:rPr>
              <a:t>                           Gestión de Calidad</a:t>
            </a:r>
          </a:p>
          <a:p>
            <a:endParaRPr lang="es-AR" dirty="0">
              <a:latin typeface="Times New Roman" panose="02020603050405020304" pitchFamily="18" charset="0"/>
              <a:cs typeface="Times New Roman" panose="02020603050405020304" pitchFamily="18" charset="0"/>
            </a:endParaRPr>
          </a:p>
        </p:txBody>
      </p:sp>
      <p:sp>
        <p:nvSpPr>
          <p:cNvPr id="2" name="Elipse 1"/>
          <p:cNvSpPr/>
          <p:nvPr/>
        </p:nvSpPr>
        <p:spPr>
          <a:xfrm>
            <a:off x="3006437" y="4031673"/>
            <a:ext cx="8243453" cy="26323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latin typeface="Trebuchet MS" panose="020B0603020202020204" pitchFamily="34" charset="0"/>
                <a:cs typeface="Times New Roman" panose="02020603050405020304" pitchFamily="18" charset="0"/>
              </a:rPr>
              <a:t>Planificación               Organización </a:t>
            </a:r>
          </a:p>
          <a:p>
            <a:pPr algn="ctr"/>
            <a:endParaRPr lang="es-AR" sz="2400" b="1" dirty="0">
              <a:solidFill>
                <a:schemeClr val="tx1"/>
              </a:solidFill>
              <a:latin typeface="Trebuchet MS" panose="020B0603020202020204" pitchFamily="34" charset="0"/>
              <a:cs typeface="Times New Roman" panose="02020603050405020304" pitchFamily="18" charset="0"/>
            </a:endParaRPr>
          </a:p>
          <a:p>
            <a:pPr algn="ctr"/>
            <a:endParaRPr lang="es-AR" sz="2400" b="1" dirty="0">
              <a:solidFill>
                <a:schemeClr val="tx1"/>
              </a:solidFill>
              <a:latin typeface="Trebuchet MS" panose="020B0603020202020204" pitchFamily="34" charset="0"/>
              <a:cs typeface="Times New Roman" panose="02020603050405020304" pitchFamily="18" charset="0"/>
            </a:endParaRPr>
          </a:p>
          <a:p>
            <a:pPr algn="ctr"/>
            <a:r>
              <a:rPr lang="es-AR" sz="2400" b="1" dirty="0">
                <a:solidFill>
                  <a:schemeClr val="tx1"/>
                </a:solidFill>
                <a:latin typeface="Trebuchet MS" panose="020B0603020202020204" pitchFamily="34" charset="0"/>
                <a:cs typeface="Times New Roman" panose="02020603050405020304" pitchFamily="18" charset="0"/>
              </a:rPr>
              <a:t>Mejora                    Control         </a:t>
            </a:r>
          </a:p>
        </p:txBody>
      </p:sp>
      <p:sp>
        <p:nvSpPr>
          <p:cNvPr id="5" name="Flecha abajo 4"/>
          <p:cNvSpPr/>
          <p:nvPr/>
        </p:nvSpPr>
        <p:spPr>
          <a:xfrm>
            <a:off x="6934197" y="1702379"/>
            <a:ext cx="346364" cy="8174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Flecha abajo 5"/>
          <p:cNvSpPr/>
          <p:nvPr/>
        </p:nvSpPr>
        <p:spPr>
          <a:xfrm>
            <a:off x="6996545" y="3314699"/>
            <a:ext cx="263236" cy="6096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Flecha derecha 6"/>
          <p:cNvSpPr/>
          <p:nvPr/>
        </p:nvSpPr>
        <p:spPr>
          <a:xfrm>
            <a:off x="6747162" y="4689763"/>
            <a:ext cx="803563" cy="2493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Flecha abajo 8"/>
          <p:cNvSpPr/>
          <p:nvPr/>
        </p:nvSpPr>
        <p:spPr>
          <a:xfrm>
            <a:off x="8347363" y="5140038"/>
            <a:ext cx="228601" cy="498763"/>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Flecha izquierda 9"/>
          <p:cNvSpPr/>
          <p:nvPr/>
        </p:nvSpPr>
        <p:spPr>
          <a:xfrm>
            <a:off x="6747162" y="5860473"/>
            <a:ext cx="803563" cy="304801"/>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Flecha arriba 10"/>
          <p:cNvSpPr/>
          <p:nvPr/>
        </p:nvSpPr>
        <p:spPr>
          <a:xfrm>
            <a:off x="5721927" y="5001490"/>
            <a:ext cx="221673" cy="491836"/>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Flecha curvada hacia abajo 11"/>
          <p:cNvSpPr/>
          <p:nvPr/>
        </p:nvSpPr>
        <p:spPr>
          <a:xfrm>
            <a:off x="2957945" y="110836"/>
            <a:ext cx="4149434" cy="997527"/>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4" name="Rectángulo redondeado 13"/>
          <p:cNvSpPr/>
          <p:nvPr/>
        </p:nvSpPr>
        <p:spPr>
          <a:xfrm>
            <a:off x="363683" y="315191"/>
            <a:ext cx="2784764" cy="90054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dirty="0">
                <a:solidFill>
                  <a:schemeClr val="tx1"/>
                </a:solidFill>
                <a:latin typeface="Trebuchet MS" panose="020B0603020202020204" pitchFamily="34" charset="0"/>
                <a:cs typeface="Times New Roman" panose="02020603050405020304" pitchFamily="18" charset="0"/>
              </a:rPr>
              <a:t>En </a:t>
            </a:r>
            <a:r>
              <a:rPr lang="es-AR" sz="2400" dirty="0" err="1">
                <a:solidFill>
                  <a:schemeClr val="tx1"/>
                </a:solidFill>
                <a:latin typeface="Trebuchet MS" panose="020B0603020202020204" pitchFamily="34" charset="0"/>
                <a:cs typeface="Times New Roman" panose="02020603050405020304" pitchFamily="18" charset="0"/>
              </a:rPr>
              <a:t>Fleni</a:t>
            </a:r>
            <a:endParaRPr lang="es-AR" sz="2400" dirty="0">
              <a:solidFill>
                <a:schemeClr val="tx1"/>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2525308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922708" y="507047"/>
            <a:ext cx="8366760" cy="1184159"/>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3200" dirty="0">
              <a:solidFill>
                <a:schemeClr val="tx1"/>
              </a:solidFill>
              <a:latin typeface="Trebuchet MS" panose="020B0603020202020204" pitchFamily="34" charset="0"/>
            </a:endParaRPr>
          </a:p>
        </p:txBody>
      </p:sp>
      <p:sp>
        <p:nvSpPr>
          <p:cNvPr id="5" name="1 Título"/>
          <p:cNvSpPr txBox="1">
            <a:spLocks/>
          </p:cNvSpPr>
          <p:nvPr/>
        </p:nvSpPr>
        <p:spPr>
          <a:xfrm>
            <a:off x="1971219" y="802701"/>
            <a:ext cx="8229600"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AR" sz="2000" b="1" dirty="0">
                <a:latin typeface="Trebuchet MS" panose="020B0603020202020204" pitchFamily="34" charset="0"/>
              </a:rPr>
              <a:t>4- Garantizar la Cirugía correcta con el procedimiento correcto y el paciente correcto</a:t>
            </a:r>
          </a:p>
        </p:txBody>
      </p:sp>
      <p:sp>
        <p:nvSpPr>
          <p:cNvPr id="3" name="Rectángulo 2"/>
          <p:cNvSpPr/>
          <p:nvPr/>
        </p:nvSpPr>
        <p:spPr>
          <a:xfrm>
            <a:off x="2100759" y="2406161"/>
            <a:ext cx="8010659" cy="3286301"/>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Rectángulo 5"/>
          <p:cNvSpPr/>
          <p:nvPr/>
        </p:nvSpPr>
        <p:spPr>
          <a:xfrm>
            <a:off x="2440117" y="3138448"/>
            <a:ext cx="8983443" cy="2246769"/>
          </a:xfrm>
          <a:prstGeom prst="rect">
            <a:avLst/>
          </a:prstGeom>
        </p:spPr>
        <p:txBody>
          <a:bodyPr wrap="square">
            <a:spAutoFit/>
          </a:bodyPr>
          <a:lstStyle/>
          <a:p>
            <a:pPr marL="285750" indent="-285750">
              <a:buFont typeface="Wingdings" panose="05000000000000000000" pitchFamily="2" charset="2"/>
              <a:buChar char="ü"/>
            </a:pPr>
            <a:r>
              <a:rPr lang="es-AR" sz="2000" dirty="0">
                <a:latin typeface="Trebuchet MS" panose="020B0603020202020204" pitchFamily="34" charset="0"/>
              </a:rPr>
              <a:t>Realizamos el </a:t>
            </a:r>
            <a:r>
              <a:rPr lang="es-AR" sz="2000" dirty="0" err="1">
                <a:latin typeface="Trebuchet MS" panose="020B0603020202020204" pitchFamily="34" charset="0"/>
              </a:rPr>
              <a:t>Check</a:t>
            </a:r>
            <a:r>
              <a:rPr lang="es-AR" sz="2000" dirty="0">
                <a:latin typeface="Trebuchet MS" panose="020B0603020202020204" pitchFamily="34" charset="0"/>
              </a:rPr>
              <a:t> </a:t>
            </a:r>
            <a:r>
              <a:rPr lang="es-AR" sz="2000" dirty="0" err="1">
                <a:latin typeface="Trebuchet MS" panose="020B0603020202020204" pitchFamily="34" charset="0"/>
              </a:rPr>
              <a:t>list</a:t>
            </a:r>
            <a:r>
              <a:rPr lang="es-AR" sz="2000" dirty="0">
                <a:latin typeface="Trebuchet MS" panose="020B0603020202020204" pitchFamily="34" charset="0"/>
              </a:rPr>
              <a:t> escrito en quirófano. </a:t>
            </a:r>
            <a:br>
              <a:rPr lang="es-AR" sz="2000" dirty="0">
                <a:latin typeface="Trebuchet MS" panose="020B0603020202020204" pitchFamily="34" charset="0"/>
              </a:rPr>
            </a:br>
            <a:r>
              <a:rPr lang="es-AR" sz="2000" dirty="0">
                <a:latin typeface="Trebuchet MS" panose="020B0603020202020204" pitchFamily="34" charset="0"/>
              </a:rPr>
              <a:t>Personal responsable. Queda constancia en la Historia Clínica</a:t>
            </a:r>
            <a:br>
              <a:rPr lang="es-AR" sz="2000" dirty="0">
                <a:latin typeface="Trebuchet MS" panose="020B0603020202020204" pitchFamily="34" charset="0"/>
              </a:rPr>
            </a:br>
            <a:endParaRPr lang="es-AR" sz="2000" dirty="0">
              <a:latin typeface="Trebuchet MS" panose="020B0603020202020204" pitchFamily="34" charset="0"/>
            </a:endParaRPr>
          </a:p>
          <a:p>
            <a:pPr marL="285750" indent="-285750">
              <a:buFont typeface="Wingdings" panose="05000000000000000000" pitchFamily="2" charset="2"/>
              <a:buChar char="ü"/>
            </a:pPr>
            <a:r>
              <a:rPr lang="es-AR" sz="2000" dirty="0">
                <a:latin typeface="Trebuchet MS" panose="020B0603020202020204" pitchFamily="34" charset="0"/>
              </a:rPr>
              <a:t>Comunicación efectiva a la familia, sobre la cirugía a realizar</a:t>
            </a:r>
            <a:br>
              <a:rPr lang="es-AR" sz="2000" dirty="0">
                <a:latin typeface="Trebuchet MS" panose="020B0603020202020204" pitchFamily="34" charset="0"/>
              </a:rPr>
            </a:br>
            <a:endParaRPr lang="es-AR" sz="2000" dirty="0">
              <a:latin typeface="Trebuchet MS" panose="020B0603020202020204" pitchFamily="34" charset="0"/>
            </a:endParaRPr>
          </a:p>
          <a:p>
            <a:pPr marL="285750" indent="-285750">
              <a:buFont typeface="Wingdings" panose="05000000000000000000" pitchFamily="2" charset="2"/>
              <a:buChar char="ü"/>
            </a:pPr>
            <a:r>
              <a:rPr lang="es-AR" sz="2000" dirty="0">
                <a:latin typeface="Trebuchet MS" panose="020B0603020202020204" pitchFamily="34" charset="0"/>
              </a:rPr>
              <a:t>Marcación del sitio quirúrgico</a:t>
            </a:r>
            <a:br>
              <a:rPr lang="es-AR" sz="2000" dirty="0">
                <a:latin typeface="Trebuchet MS" panose="020B0603020202020204" pitchFamily="34" charset="0"/>
              </a:rPr>
            </a:br>
            <a:endParaRPr lang="es-AR" sz="2000" dirty="0">
              <a:latin typeface="Trebuchet MS" panose="020B0603020202020204" pitchFamily="34" charset="0"/>
            </a:endParaRPr>
          </a:p>
        </p:txBody>
      </p:sp>
    </p:spTree>
    <p:extLst>
      <p:ext uri="{BB962C8B-B14F-4D97-AF65-F5344CB8AC3E}">
        <p14:creationId xmlns:p14="http://schemas.microsoft.com/office/powerpoint/2010/main" val="3496907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0FEC0595-B30D-4FCF-899F-69337C1A7FC5}"/>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3" name="Rectángulo 2"/>
          <p:cNvSpPr/>
          <p:nvPr/>
        </p:nvSpPr>
        <p:spPr>
          <a:xfrm>
            <a:off x="2446986" y="450761"/>
            <a:ext cx="7328079" cy="875763"/>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latin typeface="Trebuchet MS" panose="020B0603020202020204" pitchFamily="34" charset="0"/>
              </a:rPr>
              <a:t>Reducir</a:t>
            </a:r>
            <a:r>
              <a:rPr lang="es-AR" sz="2000" b="1" dirty="0">
                <a:latin typeface="Trebuchet MS" panose="020B0603020202020204" pitchFamily="34" charset="0"/>
              </a:rPr>
              <a:t> </a:t>
            </a:r>
            <a:r>
              <a:rPr lang="es-AR" sz="2000" b="1" dirty="0">
                <a:solidFill>
                  <a:schemeClr val="tx1"/>
                </a:solidFill>
                <a:latin typeface="Trebuchet MS" panose="020B0603020202020204" pitchFamily="34" charset="0"/>
              </a:rPr>
              <a:t>el Riesgo de Infecciones Asociadas a la Salud</a:t>
            </a:r>
          </a:p>
        </p:txBody>
      </p:sp>
      <p:sp>
        <p:nvSpPr>
          <p:cNvPr id="5" name="Rectángulo 4"/>
          <p:cNvSpPr/>
          <p:nvPr/>
        </p:nvSpPr>
        <p:spPr>
          <a:xfrm>
            <a:off x="1790163" y="1777821"/>
            <a:ext cx="8306873" cy="4597757"/>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Contamos con enfermeras en de Control de Infecciones.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Realización de indicadores Hospitalarios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err="1">
                <a:solidFill>
                  <a:schemeClr val="tx1"/>
                </a:solidFill>
                <a:latin typeface="Trebuchet MS" panose="020B0603020202020204" pitchFamily="34" charset="0"/>
              </a:rPr>
              <a:t>Benckmarking</a:t>
            </a:r>
            <a:r>
              <a:rPr lang="es-AR" dirty="0">
                <a:solidFill>
                  <a:srgbClr val="002060"/>
                </a:solidFill>
                <a:latin typeface="Trebuchet MS" panose="020B0603020202020204" pitchFamily="34" charset="0"/>
              </a:rPr>
              <a:t> </a:t>
            </a:r>
            <a:r>
              <a:rPr lang="es-AR" dirty="0">
                <a:solidFill>
                  <a:schemeClr val="tx1"/>
                </a:solidFill>
                <a:latin typeface="Trebuchet MS" panose="020B0603020202020204" pitchFamily="34" charset="0"/>
              </a:rPr>
              <a:t>con Instituciones prestigiosas de nuestro país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Cumplimiento de Normas y procedimientos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Educación y control del lavado de manos</a:t>
            </a:r>
          </a:p>
        </p:txBody>
      </p:sp>
    </p:spTree>
    <p:extLst>
      <p:ext uri="{BB962C8B-B14F-4D97-AF65-F5344CB8AC3E}">
        <p14:creationId xmlns:p14="http://schemas.microsoft.com/office/powerpoint/2010/main" val="319646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18187" y="0"/>
            <a:ext cx="10740980" cy="533400"/>
          </a:xfrm>
          <a:prstGeom prst="rect">
            <a:avLst/>
          </a:prstGeom>
          <a:noFill/>
          <a:ln w="9525">
            <a:noFill/>
            <a:miter lim="800000"/>
            <a:headEnd/>
            <a:tailEnd/>
          </a:ln>
        </p:spPr>
        <p:txBody>
          <a:bodyPr anchor="ctr"/>
          <a:lstStyle/>
          <a:p>
            <a:pPr algn="ctr">
              <a:defRPr/>
            </a:pPr>
            <a:r>
              <a:rPr lang="es-ES" sz="3600" dirty="0">
                <a:solidFill>
                  <a:schemeClr val="tx2"/>
                </a:solidFill>
                <a:effectLst>
                  <a:outerShdw blurRad="38100" dist="38100" dir="2700000" algn="tl">
                    <a:srgbClr val="000000"/>
                  </a:outerShdw>
                </a:effectLst>
                <a:latin typeface="Trebuchet MS" pitchFamily="34" charset="0"/>
              </a:rPr>
              <a:t>Programa de Higiene de Manos</a:t>
            </a:r>
          </a:p>
        </p:txBody>
      </p:sp>
      <p:pic>
        <p:nvPicPr>
          <p:cNvPr id="307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310946"/>
      </p:ext>
    </p:extLst>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731818" y="365761"/>
            <a:ext cx="9254837" cy="633045"/>
          </a:xfrm>
          <a:ln>
            <a:solidFill>
              <a:schemeClr val="tx1"/>
            </a:solidFill>
            <a:prstDash val="dash"/>
          </a:ln>
        </p:spPr>
        <p:txBody>
          <a:bodyPr vert="horz" lIns="0" tIns="45720" rIns="91440" bIns="0" rtlCol="0" anchor="ctr">
            <a:normAutofit/>
          </a:bodyPr>
          <a:lstStyle/>
          <a:p>
            <a:pPr algn="ctr"/>
            <a:r>
              <a:rPr lang="es-ES" altLang="es-AR" sz="3200" b="1" dirty="0">
                <a:latin typeface="Trebuchet MS" pitchFamily="34" charset="0"/>
                <a:cs typeface="Times New Roman" panose="02020603050405020304" pitchFamily="18" charset="0"/>
              </a:rPr>
              <a:t>¿Por qué deberíamos lavarnos las manos?</a:t>
            </a:r>
            <a:r>
              <a:rPr lang="es-ES" altLang="es-AR" sz="3200" b="1" dirty="0">
                <a:latin typeface="Trebuchet MS" pitchFamily="34" charset="0"/>
              </a:rPr>
              <a:t> </a:t>
            </a:r>
          </a:p>
        </p:txBody>
      </p:sp>
      <p:sp>
        <p:nvSpPr>
          <p:cNvPr id="7" name="Rectangle 3"/>
          <p:cNvSpPr txBox="1">
            <a:spLocks noChangeArrowheads="1"/>
          </p:cNvSpPr>
          <p:nvPr/>
        </p:nvSpPr>
        <p:spPr bwMode="auto">
          <a:xfrm>
            <a:off x="1731818" y="1234333"/>
            <a:ext cx="9379529" cy="1168082"/>
          </a:xfrm>
          <a:prstGeom prst="rect">
            <a:avLst/>
          </a:prstGeom>
          <a:noFill/>
          <a:ln w="9525">
            <a:noFill/>
            <a:miter lim="800000"/>
            <a:headEnd/>
            <a:tailEnd/>
          </a:ln>
        </p:spPr>
        <p:txBody>
          <a:bodyPr lIns="0"/>
          <a:lstStyle>
            <a:lvl1pPr marL="342900" indent="-342900">
              <a:tabLst>
                <a:tab pos="1798638" algn="l"/>
              </a:tabLst>
              <a:defRPr>
                <a:solidFill>
                  <a:schemeClr val="tx1"/>
                </a:solidFill>
                <a:latin typeface="Arial" panose="020B0604020202020204" pitchFamily="34" charset="0"/>
              </a:defRPr>
            </a:lvl1pPr>
            <a:lvl2pPr marL="360363" indent="-358775">
              <a:tabLst>
                <a:tab pos="1798638" algn="l"/>
              </a:tabLst>
              <a:defRPr>
                <a:solidFill>
                  <a:schemeClr val="tx1"/>
                </a:solidFill>
                <a:latin typeface="Arial" panose="020B0604020202020204" pitchFamily="34" charset="0"/>
              </a:defRPr>
            </a:lvl2pPr>
            <a:lvl3pPr marL="1143000" indent="-228600">
              <a:tabLst>
                <a:tab pos="1798638" algn="l"/>
              </a:tabLst>
              <a:defRPr>
                <a:solidFill>
                  <a:schemeClr val="tx1"/>
                </a:solidFill>
                <a:latin typeface="Arial" panose="020B0604020202020204" pitchFamily="34" charset="0"/>
              </a:defRPr>
            </a:lvl3pPr>
            <a:lvl4pPr marL="1600200" indent="-228600">
              <a:tabLst>
                <a:tab pos="1798638" algn="l"/>
              </a:tabLst>
              <a:defRPr>
                <a:solidFill>
                  <a:schemeClr val="tx1"/>
                </a:solidFill>
                <a:latin typeface="Arial" panose="020B0604020202020204" pitchFamily="34" charset="0"/>
              </a:defRPr>
            </a:lvl4pPr>
            <a:lvl5pPr marL="2057400" indent="-228600">
              <a:tabLst>
                <a:tab pos="1798638" algn="l"/>
              </a:tabLst>
              <a:defRPr>
                <a:solidFill>
                  <a:schemeClr val="tx1"/>
                </a:solidFill>
                <a:latin typeface="Arial" panose="020B0604020202020204" pitchFamily="34" charset="0"/>
              </a:defRPr>
            </a:lvl5pPr>
            <a:lvl6pPr marL="2514600" indent="-228600" fontAlgn="base">
              <a:spcBef>
                <a:spcPct val="0"/>
              </a:spcBef>
              <a:spcAft>
                <a:spcPct val="0"/>
              </a:spcAft>
              <a:tabLst>
                <a:tab pos="1798638" algn="l"/>
              </a:tabLst>
              <a:defRPr>
                <a:solidFill>
                  <a:schemeClr val="tx1"/>
                </a:solidFill>
                <a:latin typeface="Arial" panose="020B0604020202020204" pitchFamily="34" charset="0"/>
              </a:defRPr>
            </a:lvl6pPr>
            <a:lvl7pPr marL="2971800" indent="-228600" fontAlgn="base">
              <a:spcBef>
                <a:spcPct val="0"/>
              </a:spcBef>
              <a:spcAft>
                <a:spcPct val="0"/>
              </a:spcAft>
              <a:tabLst>
                <a:tab pos="1798638" algn="l"/>
              </a:tabLst>
              <a:defRPr>
                <a:solidFill>
                  <a:schemeClr val="tx1"/>
                </a:solidFill>
                <a:latin typeface="Arial" panose="020B0604020202020204" pitchFamily="34" charset="0"/>
              </a:defRPr>
            </a:lvl7pPr>
            <a:lvl8pPr marL="3429000" indent="-228600" fontAlgn="base">
              <a:spcBef>
                <a:spcPct val="0"/>
              </a:spcBef>
              <a:spcAft>
                <a:spcPct val="0"/>
              </a:spcAft>
              <a:tabLst>
                <a:tab pos="1798638" algn="l"/>
              </a:tabLst>
              <a:defRPr>
                <a:solidFill>
                  <a:schemeClr val="tx1"/>
                </a:solidFill>
                <a:latin typeface="Arial" panose="020B0604020202020204" pitchFamily="34" charset="0"/>
              </a:defRPr>
            </a:lvl8pPr>
            <a:lvl9pPr marL="3886200" indent="-228600" fontAlgn="base">
              <a:spcBef>
                <a:spcPct val="0"/>
              </a:spcBef>
              <a:spcAft>
                <a:spcPct val="0"/>
              </a:spcAft>
              <a:tabLst>
                <a:tab pos="1798638" algn="l"/>
              </a:tabLst>
              <a:defRPr>
                <a:solidFill>
                  <a:schemeClr val="tx1"/>
                </a:solidFill>
                <a:latin typeface="Arial" panose="020B0604020202020204" pitchFamily="34" charset="0"/>
              </a:defRPr>
            </a:lvl9pPr>
          </a:lstStyle>
          <a:p>
            <a:pPr marL="1588" lvl="1" indent="0" algn="ctr">
              <a:spcBef>
                <a:spcPct val="25000"/>
              </a:spcBef>
              <a:buClr>
                <a:srgbClr val="FFC000"/>
              </a:buClr>
              <a:buFont typeface="Wingdings" pitchFamily="2" charset="2"/>
              <a:buChar char="Ø"/>
            </a:pPr>
            <a:r>
              <a:rPr lang="es-ES" altLang="es-AR" dirty="0">
                <a:latin typeface="Trebuchet MS" pitchFamily="34" charset="0"/>
              </a:rPr>
              <a:t>      Para protegernos a </a:t>
            </a:r>
            <a:r>
              <a:rPr lang="es-ES" altLang="es-AR" b="1" dirty="0">
                <a:latin typeface="Trebuchet MS" pitchFamily="34" charset="0"/>
              </a:rPr>
              <a:t>nosotros mismos, </a:t>
            </a:r>
            <a:r>
              <a:rPr lang="es-ES" altLang="es-AR" dirty="0">
                <a:latin typeface="Trebuchet MS" pitchFamily="34" charset="0"/>
              </a:rPr>
              <a:t>al paciente, al medio ambiente sanitario.</a:t>
            </a:r>
            <a:r>
              <a:rPr lang="en-US" i="1" dirty="0">
                <a:solidFill>
                  <a:schemeClr val="accent2">
                    <a:lumMod val="60000"/>
                    <a:lumOff val="40000"/>
                  </a:schemeClr>
                </a:solidFill>
                <a:latin typeface="Trebuchet MS" pitchFamily="34" charset="0"/>
              </a:rPr>
              <a:t>	</a:t>
            </a:r>
          </a:p>
          <a:p>
            <a:pPr algn="ctr">
              <a:lnSpc>
                <a:spcPct val="85000"/>
              </a:lnSpc>
              <a:spcBef>
                <a:spcPct val="50000"/>
              </a:spcBef>
              <a:buClr>
                <a:srgbClr val="FFCC66"/>
              </a:buClr>
              <a:buFont typeface="Wingdings" panose="05000000000000000000" pitchFamily="2" charset="2"/>
              <a:buChar char="Ø"/>
              <a:defRPr/>
            </a:pPr>
            <a:r>
              <a:rPr lang="en-US" dirty="0">
                <a:latin typeface="Trebuchet MS" pitchFamily="34" charset="0"/>
              </a:rPr>
              <a:t>Para prevenir </a:t>
            </a:r>
            <a:r>
              <a:rPr lang="en-US" dirty="0" err="1">
                <a:latin typeface="Trebuchet MS" pitchFamily="34" charset="0"/>
              </a:rPr>
              <a:t>Infecciones</a:t>
            </a:r>
            <a:r>
              <a:rPr lang="en-US" dirty="0">
                <a:latin typeface="Trebuchet MS" pitchFamily="34" charset="0"/>
              </a:rPr>
              <a:t> </a:t>
            </a:r>
            <a:r>
              <a:rPr lang="en-US" dirty="0" err="1">
                <a:latin typeface="Trebuchet MS" pitchFamily="34" charset="0"/>
              </a:rPr>
              <a:t>adquiridas</a:t>
            </a:r>
            <a:r>
              <a:rPr lang="en-US" dirty="0">
                <a:latin typeface="Trebuchet MS" pitchFamily="34" charset="0"/>
              </a:rPr>
              <a:t> </a:t>
            </a:r>
            <a:r>
              <a:rPr lang="en-US" dirty="0" err="1">
                <a:latin typeface="Trebuchet MS" pitchFamily="34" charset="0"/>
              </a:rPr>
              <a:t>por</a:t>
            </a:r>
            <a:r>
              <a:rPr lang="en-US" dirty="0">
                <a:latin typeface="Trebuchet MS" pitchFamily="34" charset="0"/>
              </a:rPr>
              <a:t> </a:t>
            </a:r>
            <a:r>
              <a:rPr lang="en-US" dirty="0" err="1">
                <a:latin typeface="Trebuchet MS" pitchFamily="34" charset="0"/>
              </a:rPr>
              <a:t>los</a:t>
            </a:r>
            <a:r>
              <a:rPr lang="en-US" dirty="0">
                <a:latin typeface="Trebuchet MS" pitchFamily="34" charset="0"/>
              </a:rPr>
              <a:t> </a:t>
            </a:r>
            <a:r>
              <a:rPr lang="en-US" dirty="0" err="1">
                <a:latin typeface="Trebuchet MS" pitchFamily="34" charset="0"/>
              </a:rPr>
              <a:t>cuidados</a:t>
            </a:r>
            <a:r>
              <a:rPr lang="en-US" dirty="0">
                <a:latin typeface="Trebuchet MS" pitchFamily="34" charset="0"/>
              </a:rPr>
              <a:t> de </a:t>
            </a:r>
            <a:r>
              <a:rPr lang="en-US" dirty="0" err="1">
                <a:latin typeface="Trebuchet MS" pitchFamily="34" charset="0"/>
              </a:rPr>
              <a:t>salud</a:t>
            </a:r>
            <a:r>
              <a:rPr lang="en-US" dirty="0">
                <a:latin typeface="Trebuchet MS" pitchFamily="34" charset="0"/>
              </a:rPr>
              <a:t>.</a:t>
            </a:r>
          </a:p>
          <a:p>
            <a:pPr algn="ctr">
              <a:lnSpc>
                <a:spcPct val="85000"/>
              </a:lnSpc>
              <a:spcBef>
                <a:spcPct val="50000"/>
              </a:spcBef>
              <a:buClr>
                <a:srgbClr val="FFCC66"/>
              </a:buClr>
              <a:buFont typeface="Wingdings" panose="05000000000000000000" pitchFamily="2" charset="2"/>
              <a:buChar char="Ø"/>
              <a:defRPr/>
            </a:pPr>
            <a:r>
              <a:rPr lang="en-US" dirty="0">
                <a:latin typeface="Trebuchet MS" pitchFamily="34" charset="0"/>
              </a:rPr>
              <a:t>Para </a:t>
            </a:r>
            <a:r>
              <a:rPr lang="en-US" dirty="0" err="1">
                <a:latin typeface="Trebuchet MS" pitchFamily="34" charset="0"/>
              </a:rPr>
              <a:t>evitar</a:t>
            </a:r>
            <a:r>
              <a:rPr lang="en-US" dirty="0">
                <a:latin typeface="Trebuchet MS" pitchFamily="34" charset="0"/>
              </a:rPr>
              <a:t> </a:t>
            </a:r>
            <a:r>
              <a:rPr lang="en-US" dirty="0" err="1">
                <a:latin typeface="Trebuchet MS" pitchFamily="34" charset="0"/>
              </a:rPr>
              <a:t>dispersión</a:t>
            </a:r>
            <a:r>
              <a:rPr lang="en-US" dirty="0">
                <a:latin typeface="Trebuchet MS" pitchFamily="34" charset="0"/>
              </a:rPr>
              <a:t> de </a:t>
            </a:r>
            <a:r>
              <a:rPr lang="en-US" dirty="0" err="1">
                <a:latin typeface="Trebuchet MS" pitchFamily="34" charset="0"/>
              </a:rPr>
              <a:t>microoganismos</a:t>
            </a:r>
            <a:r>
              <a:rPr lang="en-US" dirty="0">
                <a:latin typeface="Trebuchet MS" pitchFamily="34" charset="0"/>
              </a:rPr>
              <a:t> </a:t>
            </a:r>
            <a:r>
              <a:rPr lang="en-US" dirty="0" err="1">
                <a:latin typeface="Trebuchet MS" pitchFamily="34" charset="0"/>
              </a:rPr>
              <a:t>multirresistentes</a:t>
            </a:r>
            <a:r>
              <a:rPr lang="en-US" dirty="0">
                <a:latin typeface="Trebuchet MS" pitchFamily="34" charset="0"/>
              </a:rPr>
              <a:t>.</a:t>
            </a:r>
            <a:endParaRPr lang="es-ES" altLang="es-AR" dirty="0">
              <a:latin typeface="Trebuchet MS" pitchFamily="34" charset="0"/>
            </a:endParaRPr>
          </a:p>
          <a:p>
            <a:pPr marL="0" indent="0" algn="ctr">
              <a:lnSpc>
                <a:spcPct val="85000"/>
              </a:lnSpc>
              <a:spcBef>
                <a:spcPct val="50000"/>
              </a:spcBef>
              <a:buClr>
                <a:srgbClr val="FFCC66"/>
              </a:buClr>
              <a:defRPr/>
            </a:pPr>
            <a:r>
              <a:rPr lang="es-ES" altLang="es-AR" dirty="0">
                <a:latin typeface="Trebuchet MS" pitchFamily="34" charset="0"/>
              </a:rPr>
              <a:t/>
            </a:r>
            <a:br>
              <a:rPr lang="es-ES" altLang="es-AR" dirty="0">
                <a:latin typeface="Trebuchet MS" pitchFamily="34" charset="0"/>
              </a:rPr>
            </a:br>
            <a:endParaRPr lang="es-ES" altLang="es-AR" dirty="0">
              <a:latin typeface="Trebuchet MS" pitchFamily="34" charset="0"/>
            </a:endParaRPr>
          </a:p>
          <a:p>
            <a:pPr marL="0" indent="0" algn="ctr">
              <a:lnSpc>
                <a:spcPct val="85000"/>
              </a:lnSpc>
              <a:spcBef>
                <a:spcPct val="50000"/>
              </a:spcBef>
              <a:buClr>
                <a:srgbClr val="FFCC66"/>
              </a:buClr>
              <a:defRPr/>
            </a:pPr>
            <a:r>
              <a:rPr lang="es-ES" altLang="es-AR" dirty="0">
                <a:latin typeface="Trebuchet MS" pitchFamily="34" charset="0"/>
              </a:rPr>
              <a:t>¿Como?</a:t>
            </a:r>
            <a:endParaRPr lang="es-ES" altLang="es-AR" u="sng" dirty="0">
              <a:latin typeface="Trebuchet MS" pitchFamily="34" charset="0"/>
            </a:endParaRPr>
          </a:p>
          <a:p>
            <a:pPr marL="1588" lvl="1" indent="0" algn="ctr">
              <a:spcBef>
                <a:spcPct val="25000"/>
              </a:spcBef>
              <a:buClr>
                <a:schemeClr val="accent1"/>
              </a:buClr>
            </a:pPr>
            <a:r>
              <a:rPr lang="es-ES" altLang="es-AR" u="sng" dirty="0">
                <a:latin typeface="Trebuchet MS" pitchFamily="34" charset="0"/>
              </a:rPr>
              <a:t>Siempre con la Técnica correcta para cubrir toda la superficie de las manos.</a:t>
            </a:r>
            <a:endParaRPr lang="es-ES" altLang="es-AR" dirty="0">
              <a:latin typeface="Trebuchet MS" pitchFamily="34" charset="0"/>
            </a:endParaRPr>
          </a:p>
          <a:p>
            <a:pPr marL="1588" lvl="1" indent="0" algn="ctr">
              <a:spcBef>
                <a:spcPct val="25000"/>
              </a:spcBef>
              <a:buClr>
                <a:schemeClr val="accent1"/>
              </a:buClr>
            </a:pPr>
            <a:endParaRPr lang="es-ES" altLang="es-AR" dirty="0">
              <a:latin typeface="Trebuchet MS" pitchFamily="34" charset="0"/>
            </a:endParaRPr>
          </a:p>
          <a:p>
            <a:pPr marL="1588" lvl="1" indent="0" algn="ctr">
              <a:spcBef>
                <a:spcPct val="25000"/>
              </a:spcBef>
              <a:buClr>
                <a:schemeClr val="accent1"/>
              </a:buClr>
            </a:pPr>
            <a:r>
              <a:rPr lang="es-ES" altLang="es-AR" dirty="0">
                <a:latin typeface="Trebuchet MS" pitchFamily="34" charset="0"/>
              </a:rPr>
              <a:t>¿Que usar?</a:t>
            </a:r>
          </a:p>
        </p:txBody>
      </p:sp>
      <p:sp>
        <p:nvSpPr>
          <p:cNvPr id="8" name="Rectangle 3"/>
          <p:cNvSpPr txBox="1">
            <a:spLocks noChangeArrowheads="1"/>
          </p:cNvSpPr>
          <p:nvPr/>
        </p:nvSpPr>
        <p:spPr>
          <a:xfrm>
            <a:off x="386565" y="4419600"/>
            <a:ext cx="11590985" cy="2213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5000"/>
              </a:lnSpc>
              <a:spcBef>
                <a:spcPct val="50000"/>
              </a:spcBef>
              <a:buNone/>
              <a:defRPr/>
            </a:pPr>
            <a:r>
              <a:rPr lang="en-US" sz="1800" u="sng" dirty="0">
                <a:latin typeface="Trebuchet MS" pitchFamily="34" charset="0"/>
              </a:rPr>
              <a:t>Agua y </a:t>
            </a:r>
            <a:r>
              <a:rPr lang="en-US" sz="1800" u="sng" dirty="0" err="1">
                <a:latin typeface="Trebuchet MS" pitchFamily="34" charset="0"/>
              </a:rPr>
              <a:t>jabón</a:t>
            </a:r>
            <a:r>
              <a:rPr lang="en-US" sz="1800" dirty="0">
                <a:latin typeface="Trebuchet MS" pitchFamily="34" charset="0"/>
              </a:rPr>
              <a:t>: </a:t>
            </a:r>
            <a:r>
              <a:rPr lang="en-US" sz="1800" dirty="0" err="1">
                <a:latin typeface="Trebuchet MS" pitchFamily="34" charset="0"/>
              </a:rPr>
              <a:t>Cuando</a:t>
            </a:r>
            <a:r>
              <a:rPr lang="en-US" sz="1800" dirty="0">
                <a:latin typeface="Trebuchet MS" pitchFamily="34" charset="0"/>
              </a:rPr>
              <a:t> las </a:t>
            </a:r>
            <a:r>
              <a:rPr lang="en-US" sz="1800" dirty="0" err="1">
                <a:latin typeface="Trebuchet MS" pitchFamily="34" charset="0"/>
              </a:rPr>
              <a:t>manos</a:t>
            </a:r>
            <a:r>
              <a:rPr lang="en-US" sz="1800" dirty="0">
                <a:latin typeface="Trebuchet MS" pitchFamily="34" charset="0"/>
              </a:rPr>
              <a:t> </a:t>
            </a:r>
            <a:r>
              <a:rPr lang="en-US" sz="1800" dirty="0" err="1">
                <a:latin typeface="Trebuchet MS" pitchFamily="34" charset="0"/>
              </a:rPr>
              <a:t>esten</a:t>
            </a:r>
            <a:r>
              <a:rPr lang="en-US" sz="1800" dirty="0">
                <a:latin typeface="Trebuchet MS" pitchFamily="34" charset="0"/>
              </a:rPr>
              <a:t> </a:t>
            </a:r>
            <a:r>
              <a:rPr lang="en-US" sz="1800" dirty="0" err="1">
                <a:latin typeface="Trebuchet MS" pitchFamily="34" charset="0"/>
              </a:rPr>
              <a:t>visiblemente</a:t>
            </a:r>
            <a:r>
              <a:rPr lang="en-US" sz="1800" dirty="0">
                <a:latin typeface="Trebuchet MS" pitchFamily="34" charset="0"/>
              </a:rPr>
              <a:t>  </a:t>
            </a:r>
            <a:r>
              <a:rPr lang="en-US" sz="1800" dirty="0" err="1">
                <a:latin typeface="Trebuchet MS" pitchFamily="34" charset="0"/>
              </a:rPr>
              <a:t>sucias</a:t>
            </a:r>
            <a:r>
              <a:rPr lang="en-US" sz="1800" dirty="0">
                <a:latin typeface="Trebuchet MS" pitchFamily="34" charset="0"/>
              </a:rPr>
              <a:t>  o </a:t>
            </a:r>
            <a:r>
              <a:rPr lang="en-US" sz="1800" dirty="0" err="1">
                <a:latin typeface="Trebuchet MS" pitchFamily="34" charset="0"/>
              </a:rPr>
              <a:t>contaminadas</a:t>
            </a:r>
            <a:r>
              <a:rPr lang="en-US" sz="1800" dirty="0">
                <a:latin typeface="Trebuchet MS" pitchFamily="34" charset="0"/>
              </a:rPr>
              <a:t> con </a:t>
            </a:r>
            <a:r>
              <a:rPr lang="en-US" sz="1800" dirty="0" err="1">
                <a:latin typeface="Trebuchet MS" pitchFamily="34" charset="0"/>
              </a:rPr>
              <a:t>sólidos</a:t>
            </a:r>
            <a:r>
              <a:rPr lang="en-US" sz="1800" dirty="0">
                <a:latin typeface="Trebuchet MS" pitchFamily="34" charset="0"/>
              </a:rPr>
              <a:t>, o </a:t>
            </a:r>
            <a:r>
              <a:rPr lang="en-US" sz="1800" dirty="0" err="1">
                <a:latin typeface="Trebuchet MS" pitchFamily="34" charset="0"/>
              </a:rPr>
              <a:t>sospecha</a:t>
            </a:r>
            <a:r>
              <a:rPr lang="en-US" sz="1800" dirty="0">
                <a:latin typeface="Trebuchet MS" pitchFamily="34" charset="0"/>
              </a:rPr>
              <a:t> o </a:t>
            </a:r>
            <a:r>
              <a:rPr lang="en-US" sz="1800" dirty="0" err="1">
                <a:latin typeface="Trebuchet MS" pitchFamily="34" charset="0"/>
              </a:rPr>
              <a:t>confirmación</a:t>
            </a:r>
            <a:r>
              <a:rPr lang="en-US" sz="1800" dirty="0">
                <a:latin typeface="Trebuchet MS" pitchFamily="34" charset="0"/>
              </a:rPr>
              <a:t> de Clostridium </a:t>
            </a:r>
            <a:r>
              <a:rPr lang="en-US" sz="1800" dirty="0" err="1">
                <a:latin typeface="Trebuchet MS" pitchFamily="34" charset="0"/>
              </a:rPr>
              <a:t>Dificcile</a:t>
            </a:r>
            <a:r>
              <a:rPr lang="en-US" sz="1800" dirty="0">
                <a:latin typeface="Trebuchet MS" pitchFamily="34" charset="0"/>
              </a:rPr>
              <a:t>.</a:t>
            </a:r>
          </a:p>
          <a:p>
            <a:pPr marL="0" indent="0">
              <a:lnSpc>
                <a:spcPct val="85000"/>
              </a:lnSpc>
              <a:spcBef>
                <a:spcPct val="50000"/>
              </a:spcBef>
              <a:buNone/>
              <a:defRPr/>
            </a:pPr>
            <a:r>
              <a:rPr lang="en-US" sz="1800" u="sng" dirty="0" err="1">
                <a:latin typeface="Trebuchet MS" pitchFamily="34" charset="0"/>
              </a:rPr>
              <a:t>Solución</a:t>
            </a:r>
            <a:r>
              <a:rPr lang="en-US" sz="1800" u="sng" dirty="0">
                <a:latin typeface="Trebuchet MS" pitchFamily="34" charset="0"/>
              </a:rPr>
              <a:t> </a:t>
            </a:r>
            <a:r>
              <a:rPr lang="en-US" sz="1800" u="sng" dirty="0" err="1">
                <a:latin typeface="Trebuchet MS" pitchFamily="34" charset="0"/>
              </a:rPr>
              <a:t>hidroalcohólica</a:t>
            </a:r>
            <a:r>
              <a:rPr lang="en-US" sz="1800" u="sng" dirty="0">
                <a:latin typeface="Trebuchet MS" pitchFamily="34" charset="0"/>
              </a:rPr>
              <a:t> </a:t>
            </a:r>
            <a:r>
              <a:rPr lang="en-US" sz="1800" dirty="0">
                <a:latin typeface="Trebuchet MS" pitchFamily="34" charset="0"/>
              </a:rPr>
              <a:t>Si las </a:t>
            </a:r>
            <a:r>
              <a:rPr lang="en-US" sz="1800" dirty="0" err="1">
                <a:latin typeface="Trebuchet MS" pitchFamily="34" charset="0"/>
              </a:rPr>
              <a:t>manos</a:t>
            </a:r>
            <a:r>
              <a:rPr lang="en-US" sz="1800" dirty="0">
                <a:latin typeface="Trebuchet MS" pitchFamily="34" charset="0"/>
              </a:rPr>
              <a:t> no </a:t>
            </a:r>
            <a:r>
              <a:rPr lang="en-US" sz="1800" dirty="0" err="1">
                <a:latin typeface="Trebuchet MS" pitchFamily="34" charset="0"/>
              </a:rPr>
              <a:t>están</a:t>
            </a:r>
            <a:r>
              <a:rPr lang="en-US" sz="1800" dirty="0">
                <a:latin typeface="Trebuchet MS" pitchFamily="34" charset="0"/>
              </a:rPr>
              <a:t> </a:t>
            </a:r>
            <a:r>
              <a:rPr lang="en-US" sz="1800" dirty="0" err="1">
                <a:latin typeface="Trebuchet MS" pitchFamily="34" charset="0"/>
              </a:rPr>
              <a:t>visiblemente</a:t>
            </a:r>
            <a:r>
              <a:rPr lang="en-US" sz="1800" dirty="0">
                <a:latin typeface="Trebuchet MS" pitchFamily="34" charset="0"/>
              </a:rPr>
              <a:t> </a:t>
            </a:r>
            <a:r>
              <a:rPr lang="en-US" sz="1800" dirty="0" err="1">
                <a:latin typeface="Trebuchet MS" pitchFamily="34" charset="0"/>
              </a:rPr>
              <a:t>sucias</a:t>
            </a:r>
            <a:r>
              <a:rPr lang="en-US" sz="1800" dirty="0">
                <a:latin typeface="Trebuchet MS" pitchFamily="34" charset="0"/>
              </a:rPr>
              <a:t>, para </a:t>
            </a:r>
            <a:r>
              <a:rPr lang="en-US" sz="1800" dirty="0" err="1">
                <a:latin typeface="Trebuchet MS" pitchFamily="34" charset="0"/>
              </a:rPr>
              <a:t>descontaminar</a:t>
            </a:r>
            <a:r>
              <a:rPr lang="en-US" sz="1800" dirty="0">
                <a:latin typeface="Trebuchet MS" pitchFamily="34" charset="0"/>
              </a:rPr>
              <a:t> las </a:t>
            </a:r>
            <a:r>
              <a:rPr lang="en-US" sz="1800" dirty="0" err="1">
                <a:latin typeface="Trebuchet MS" pitchFamily="34" charset="0"/>
              </a:rPr>
              <a:t>manos</a:t>
            </a:r>
            <a:r>
              <a:rPr lang="en-US" sz="1800" dirty="0">
                <a:latin typeface="Trebuchet MS" pitchFamily="34" charset="0"/>
              </a:rPr>
              <a:t>  </a:t>
            </a:r>
            <a:r>
              <a:rPr lang="en-US" sz="1800" dirty="0" err="1">
                <a:latin typeface="Trebuchet MS" pitchFamily="34" charset="0"/>
              </a:rPr>
              <a:t>rutinariamente</a:t>
            </a:r>
            <a:endParaRPr lang="en-US" sz="1800" dirty="0">
              <a:latin typeface="Trebuchet MS" pitchFamily="34" charset="0"/>
            </a:endParaRPr>
          </a:p>
          <a:p>
            <a:pPr marL="1588" lvl="1" indent="0">
              <a:spcBef>
                <a:spcPct val="25000"/>
              </a:spcBef>
              <a:buClr>
                <a:schemeClr val="accent1"/>
              </a:buClr>
              <a:buNone/>
            </a:pPr>
            <a:r>
              <a:rPr lang="es-ES" altLang="es-AR" sz="1800" dirty="0">
                <a:latin typeface="Trebuchet MS" pitchFamily="34" charset="0"/>
              </a:rPr>
              <a:t>                           </a:t>
            </a:r>
            <a:endParaRPr lang="es-AR" altLang="es-AR" sz="1800" dirty="0">
              <a:latin typeface="Trebuchet MS" pitchFamily="34" charset="0"/>
            </a:endParaRPr>
          </a:p>
          <a:p>
            <a:pPr marL="1588" lvl="1" indent="0">
              <a:spcBef>
                <a:spcPct val="25000"/>
              </a:spcBef>
              <a:buClr>
                <a:schemeClr val="accent1"/>
              </a:buClr>
              <a:buNone/>
            </a:pPr>
            <a:endParaRPr lang="es-ES" altLang="es-AR" sz="1800" dirty="0">
              <a:latin typeface="Trebuchet MS" pitchFamily="34" charset="0"/>
            </a:endParaRPr>
          </a:p>
          <a:p>
            <a:pPr marL="1588" lvl="1" indent="0" algn="ctr">
              <a:spcBef>
                <a:spcPct val="25000"/>
              </a:spcBef>
              <a:buClr>
                <a:schemeClr val="accent1"/>
              </a:buClr>
              <a:buNone/>
            </a:pPr>
            <a:r>
              <a:rPr lang="es-ES" altLang="es-AR" sz="1800" dirty="0">
                <a:latin typeface="Trebuchet MS" pitchFamily="34" charset="0"/>
              </a:rPr>
              <a:t>                                   </a:t>
            </a:r>
            <a:r>
              <a:rPr lang="es-ES" altLang="es-AR" sz="1800" i="1" dirty="0">
                <a:latin typeface="Trebuchet MS" pitchFamily="34" charset="0"/>
              </a:rPr>
              <a:t>El uso de guantes no reemplaza el deber de lavarnos las manos </a:t>
            </a:r>
          </a:p>
          <a:p>
            <a:pPr marL="1588" lvl="1" indent="0" algn="ctr">
              <a:spcBef>
                <a:spcPct val="25000"/>
              </a:spcBef>
              <a:buClr>
                <a:schemeClr val="accent1"/>
              </a:buClr>
            </a:pPr>
            <a:endParaRPr lang="es-ES" altLang="es-AR" sz="1800" dirty="0">
              <a:latin typeface="Trebuchet MS" pitchFamily="34" charset="0"/>
            </a:endParaRPr>
          </a:p>
          <a:p>
            <a:pPr marL="0" indent="0">
              <a:lnSpc>
                <a:spcPct val="85000"/>
              </a:lnSpc>
              <a:spcBef>
                <a:spcPct val="50000"/>
              </a:spcBef>
              <a:buNone/>
              <a:defRPr/>
            </a:pPr>
            <a:endParaRPr lang="en-US" sz="2400" dirty="0"/>
          </a:p>
        </p:txBody>
      </p:sp>
    </p:spTree>
    <p:extLst>
      <p:ext uri="{BB962C8B-B14F-4D97-AF65-F5344CB8AC3E}">
        <p14:creationId xmlns:p14="http://schemas.microsoft.com/office/powerpoint/2010/main" val="47936903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2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2000"/>
                                        <p:tgtEl>
                                          <p:spTgt spid="8">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2000"/>
                                        <p:tgtEl>
                                          <p:spTgt spid="8">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7" grpId="0"/>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9" descr="stopwa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702" y="1956261"/>
            <a:ext cx="3038621" cy="424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4"/>
          <p:cNvSpPr>
            <a:spLocks noGrp="1" noChangeArrowheads="1"/>
          </p:cNvSpPr>
          <p:nvPr>
            <p:ph type="title" idx="4294967295"/>
          </p:nvPr>
        </p:nvSpPr>
        <p:spPr>
          <a:xfrm>
            <a:off x="1524000" y="0"/>
            <a:ext cx="8675688" cy="1314450"/>
          </a:xfrm>
        </p:spPr>
        <p:txBody>
          <a:bodyPr vert="horz" lIns="0" tIns="45720" rIns="91440" bIns="0" rtlCol="0" anchor="ctr">
            <a:normAutofit/>
          </a:bodyPr>
          <a:lstStyle/>
          <a:p>
            <a:r>
              <a:rPr lang="es-ES" altLang="es-AR" sz="2400" dirty="0">
                <a:latin typeface="Trebuchet MS" pitchFamily="34" charset="0"/>
              </a:rPr>
              <a:t>Carrera contra el reloj = </a:t>
            </a:r>
            <a:r>
              <a:rPr lang="es-ES" altLang="es-AR" sz="3600" dirty="0"/>
              <a:t/>
            </a:r>
            <a:br>
              <a:rPr lang="es-ES" altLang="es-AR" sz="3600" dirty="0"/>
            </a:br>
            <a:r>
              <a:rPr lang="es-ES" altLang="es-AR" sz="2400" dirty="0">
                <a:latin typeface="Trebuchet MS" pitchFamily="34" charset="0"/>
              </a:rPr>
              <a:t>principal obstáculo para el lavado de manos</a:t>
            </a:r>
          </a:p>
        </p:txBody>
      </p:sp>
      <p:sp>
        <p:nvSpPr>
          <p:cNvPr id="10" name="Rectangle 2"/>
          <p:cNvSpPr txBox="1">
            <a:spLocks noChangeArrowheads="1"/>
          </p:cNvSpPr>
          <p:nvPr/>
        </p:nvSpPr>
        <p:spPr bwMode="auto">
          <a:xfrm>
            <a:off x="3362178" y="1316182"/>
            <a:ext cx="2799471" cy="1915969"/>
          </a:xfrm>
          <a:prstGeom prst="rect">
            <a:avLst/>
          </a:prstGeom>
          <a:noFill/>
          <a:ln w="9525">
            <a:noFill/>
            <a:miter lim="800000"/>
            <a:headEnd/>
            <a:tailEnd/>
          </a:ln>
        </p:spPr>
        <p:txBody>
          <a:bodyPr lIns="0"/>
          <a:lstStyle>
            <a:lvl1pPr>
              <a:tabLst>
                <a:tab pos="1798638" algn="l"/>
              </a:tabLst>
              <a:defRPr>
                <a:solidFill>
                  <a:schemeClr val="tx1"/>
                </a:solidFill>
                <a:latin typeface="Arial" panose="020B0604020202020204" pitchFamily="34" charset="0"/>
              </a:defRPr>
            </a:lvl1pPr>
            <a:lvl2pPr marL="742950" indent="-285750">
              <a:tabLst>
                <a:tab pos="1798638" algn="l"/>
              </a:tabLst>
              <a:defRPr>
                <a:solidFill>
                  <a:schemeClr val="tx1"/>
                </a:solidFill>
                <a:latin typeface="Arial" panose="020B0604020202020204" pitchFamily="34" charset="0"/>
              </a:defRPr>
            </a:lvl2pPr>
            <a:lvl3pPr marL="1143000" indent="-228600">
              <a:tabLst>
                <a:tab pos="1798638" algn="l"/>
              </a:tabLst>
              <a:defRPr>
                <a:solidFill>
                  <a:schemeClr val="tx1"/>
                </a:solidFill>
                <a:latin typeface="Arial" panose="020B0604020202020204" pitchFamily="34" charset="0"/>
              </a:defRPr>
            </a:lvl3pPr>
            <a:lvl4pPr marL="1600200" indent="-228600">
              <a:tabLst>
                <a:tab pos="1798638" algn="l"/>
              </a:tabLst>
              <a:defRPr>
                <a:solidFill>
                  <a:schemeClr val="tx1"/>
                </a:solidFill>
                <a:latin typeface="Arial" panose="020B0604020202020204" pitchFamily="34" charset="0"/>
              </a:defRPr>
            </a:lvl4pPr>
            <a:lvl5pPr marL="2057400" indent="-228600">
              <a:tabLst>
                <a:tab pos="1798638" algn="l"/>
              </a:tabLst>
              <a:defRPr>
                <a:solidFill>
                  <a:schemeClr val="tx1"/>
                </a:solidFill>
                <a:latin typeface="Arial" panose="020B0604020202020204" pitchFamily="34" charset="0"/>
              </a:defRPr>
            </a:lvl5pPr>
            <a:lvl6pPr marL="2514600" indent="-228600" fontAlgn="base">
              <a:spcBef>
                <a:spcPct val="0"/>
              </a:spcBef>
              <a:spcAft>
                <a:spcPct val="0"/>
              </a:spcAft>
              <a:tabLst>
                <a:tab pos="1798638" algn="l"/>
              </a:tabLst>
              <a:defRPr>
                <a:solidFill>
                  <a:schemeClr val="tx1"/>
                </a:solidFill>
                <a:latin typeface="Arial" panose="020B0604020202020204" pitchFamily="34" charset="0"/>
              </a:defRPr>
            </a:lvl6pPr>
            <a:lvl7pPr marL="2971800" indent="-228600" fontAlgn="base">
              <a:spcBef>
                <a:spcPct val="0"/>
              </a:spcBef>
              <a:spcAft>
                <a:spcPct val="0"/>
              </a:spcAft>
              <a:tabLst>
                <a:tab pos="1798638" algn="l"/>
              </a:tabLst>
              <a:defRPr>
                <a:solidFill>
                  <a:schemeClr val="tx1"/>
                </a:solidFill>
                <a:latin typeface="Arial" panose="020B0604020202020204" pitchFamily="34" charset="0"/>
              </a:defRPr>
            </a:lvl7pPr>
            <a:lvl8pPr marL="3429000" indent="-228600" fontAlgn="base">
              <a:spcBef>
                <a:spcPct val="0"/>
              </a:spcBef>
              <a:spcAft>
                <a:spcPct val="0"/>
              </a:spcAft>
              <a:tabLst>
                <a:tab pos="1798638" algn="l"/>
              </a:tabLst>
              <a:defRPr>
                <a:solidFill>
                  <a:schemeClr val="tx1"/>
                </a:solidFill>
                <a:latin typeface="Arial" panose="020B0604020202020204" pitchFamily="34" charset="0"/>
              </a:defRPr>
            </a:lvl8pPr>
            <a:lvl9pPr marL="3886200" indent="-228600" fontAlgn="base">
              <a:spcBef>
                <a:spcPct val="0"/>
              </a:spcBef>
              <a:spcAft>
                <a:spcPct val="0"/>
              </a:spcAft>
              <a:tabLst>
                <a:tab pos="1798638" algn="l"/>
              </a:tabLst>
              <a:defRPr>
                <a:solidFill>
                  <a:schemeClr val="tx1"/>
                </a:solidFill>
                <a:latin typeface="Arial" panose="020B0604020202020204" pitchFamily="34" charset="0"/>
              </a:defRPr>
            </a:lvl9pPr>
          </a:lstStyle>
          <a:p>
            <a:pPr>
              <a:buClr>
                <a:schemeClr val="accent1"/>
              </a:buClr>
              <a:buFont typeface="Arial" panose="020B0604020202020204" pitchFamily="34" charset="0"/>
              <a:buNone/>
            </a:pPr>
            <a:r>
              <a:rPr lang="es-ES" altLang="es-AR" sz="2000" dirty="0">
                <a:solidFill>
                  <a:srgbClr val="0070C0"/>
                </a:solidFill>
                <a:latin typeface="Trebuchet MS" pitchFamily="34" charset="0"/>
              </a:rPr>
              <a:t>Un adecuado lavado de manos con agua y jabón demanda </a:t>
            </a:r>
            <a:r>
              <a:rPr lang="es-ES" altLang="es-AR" sz="2000" b="1" dirty="0">
                <a:solidFill>
                  <a:srgbClr val="0070C0"/>
                </a:solidFill>
                <a:latin typeface="Trebuchet MS" pitchFamily="34" charset="0"/>
              </a:rPr>
              <a:t>40–60 segundos</a:t>
            </a:r>
          </a:p>
          <a:p>
            <a:pPr>
              <a:buClr>
                <a:schemeClr val="accent1"/>
              </a:buClr>
              <a:buFont typeface="Arial" panose="020B0604020202020204" pitchFamily="34" charset="0"/>
              <a:buNone/>
            </a:pPr>
            <a:endParaRPr lang="es-ES" altLang="es-AR" sz="2400" dirty="0">
              <a:solidFill>
                <a:schemeClr val="folHlink"/>
              </a:solidFill>
            </a:endParaRPr>
          </a:p>
          <a:p>
            <a:pPr>
              <a:buClr>
                <a:schemeClr val="accent1"/>
              </a:buClr>
              <a:buFont typeface="Arial" panose="020B0604020202020204" pitchFamily="34" charset="0"/>
              <a:buNone/>
            </a:pPr>
            <a:endParaRPr lang="es-ES" altLang="es-AR" sz="2400" dirty="0">
              <a:solidFill>
                <a:schemeClr val="tx2"/>
              </a:solidFill>
            </a:endParaRPr>
          </a:p>
          <a:p>
            <a:pPr>
              <a:buClr>
                <a:schemeClr val="accent1"/>
              </a:buClr>
              <a:buFont typeface="Arial" panose="020B0604020202020204" pitchFamily="34" charset="0"/>
              <a:buNone/>
            </a:pPr>
            <a:r>
              <a:rPr lang="es-ES" altLang="es-AR" sz="2000" dirty="0">
                <a:latin typeface="Trebuchet MS" pitchFamily="34" charset="0"/>
              </a:rPr>
              <a:t>Frotado de manos con Alcohol: </a:t>
            </a:r>
            <a:r>
              <a:rPr lang="es-ES" altLang="es-AR" sz="2000" b="1" dirty="0">
                <a:latin typeface="Trebuchet MS" pitchFamily="34" charset="0"/>
              </a:rPr>
              <a:t>20–30 segundos</a:t>
            </a:r>
          </a:p>
          <a:p>
            <a:pPr>
              <a:buClr>
                <a:schemeClr val="accent1"/>
              </a:buClr>
              <a:buFont typeface="Arial" panose="020B0604020202020204" pitchFamily="34" charset="0"/>
              <a:buNone/>
            </a:pPr>
            <a:endParaRPr lang="es-ES" altLang="es-AR" sz="2400" b="1" dirty="0"/>
          </a:p>
          <a:p>
            <a:pPr>
              <a:buClr>
                <a:schemeClr val="accent1"/>
              </a:buClr>
              <a:buFont typeface="Arial" panose="020B0604020202020204" pitchFamily="34" charset="0"/>
              <a:buNone/>
            </a:pPr>
            <a:r>
              <a:rPr lang="es-ES" altLang="es-AR" sz="2400" b="1" dirty="0">
                <a:latin typeface="Trebuchet MS" pitchFamily="34" charset="0"/>
              </a:rPr>
              <a:t>No cumplir con la Higiene de Manos es un Error Asistencial</a:t>
            </a:r>
          </a:p>
          <a:p>
            <a:pPr>
              <a:buClr>
                <a:schemeClr val="accent1"/>
              </a:buClr>
              <a:buFont typeface="Arial" panose="020B0604020202020204" pitchFamily="34" charset="0"/>
              <a:buNone/>
            </a:pPr>
            <a:endParaRPr lang="es-ES" altLang="es-AR" sz="2400" b="1" dirty="0"/>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5321" y="1314450"/>
            <a:ext cx="4109897" cy="484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31194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fade">
                                      <p:cBhvr>
                                        <p:cTn id="1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p:txBody>
          <a:bodyPr/>
          <a:lstStyle/>
          <a:p>
            <a:pPr eaLnBrk="1" hangingPunct="1">
              <a:buFont typeface="Wingdings" panose="05000000000000000000" pitchFamily="2" charset="2"/>
              <a:buNone/>
              <a:defRPr/>
            </a:pPr>
            <a:r>
              <a:rPr lang="es-ES" dirty="0"/>
              <a:t>.</a:t>
            </a:r>
          </a:p>
          <a:p>
            <a:pPr eaLnBrk="1" hangingPunct="1">
              <a:defRPr/>
            </a:pPr>
            <a:endParaRPr lang="es-ES" dirty="0"/>
          </a:p>
        </p:txBody>
      </p:sp>
      <p:sp>
        <p:nvSpPr>
          <p:cNvPr id="7" name="Rectangle 2"/>
          <p:cNvSpPr txBox="1">
            <a:spLocks noChangeArrowheads="1"/>
          </p:cNvSpPr>
          <p:nvPr/>
        </p:nvSpPr>
        <p:spPr bwMode="auto">
          <a:xfrm>
            <a:off x="1905000" y="6248400"/>
            <a:ext cx="8229600" cy="609600"/>
          </a:xfrm>
          <a:prstGeom prst="rect">
            <a:avLst/>
          </a:prstGeom>
          <a:noFill/>
          <a:ln w="9525">
            <a:noFill/>
            <a:miter lim="800000"/>
            <a:headEnd/>
            <a:tailEnd/>
          </a:ln>
          <a:effectLst/>
        </p:spPr>
        <p:txBody>
          <a:bodyPr anchor="ctr"/>
          <a:lstStyle/>
          <a:p>
            <a:pPr algn="ctr">
              <a:defRPr/>
            </a:pPr>
            <a:r>
              <a:rPr lang="es-ES" sz="1200" kern="0" dirty="0">
                <a:solidFill>
                  <a:schemeClr val="tx2"/>
                </a:solidFill>
                <a:effectLst>
                  <a:outerShdw blurRad="38100" dist="38100" dir="2700000" algn="tl">
                    <a:srgbClr val="000000"/>
                  </a:outerShdw>
                </a:effectLst>
                <a:latin typeface="+mj-lt"/>
                <a:ea typeface="+mj-ea"/>
                <a:cs typeface="+mj-cs"/>
              </a:rPr>
              <a:t>Fuente: alianza mundial para la seguridad del paciente. Directrices de la OMS sobre la higiene de manos en la atención sanitaria. OMS 2009</a:t>
            </a:r>
          </a:p>
        </p:txBody>
      </p:sp>
      <p:pic>
        <p:nvPicPr>
          <p:cNvPr id="10244" name="Picture 4" descr="cartelma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04467"/>
            <a:ext cx="91440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p:cNvSpPr>
          <p:nvPr>
            <p:ph type="title"/>
          </p:nvPr>
        </p:nvSpPr>
        <p:spPr>
          <a:xfrm>
            <a:off x="1981200" y="277814"/>
            <a:ext cx="8229600" cy="636587"/>
          </a:xfrm>
        </p:spPr>
        <p:txBody>
          <a:bodyPr>
            <a:normAutofit/>
          </a:bodyPr>
          <a:lstStyle/>
          <a:p>
            <a:pPr>
              <a:defRPr/>
            </a:pPr>
            <a:r>
              <a:rPr lang="es-MX" sz="2800" dirty="0">
                <a:latin typeface="Trebuchet MS" pitchFamily="34" charset="0"/>
              </a:rPr>
              <a:t>Los 5 momentos</a:t>
            </a:r>
            <a:endParaRPr lang="es-AR" sz="2800" dirty="0">
              <a:latin typeface="Trebuchet MS" pitchFamily="34" charset="0"/>
            </a:endParaRPr>
          </a:p>
        </p:txBody>
      </p:sp>
    </p:spTree>
    <p:extLst>
      <p:ext uri="{BB962C8B-B14F-4D97-AF65-F5344CB8AC3E}">
        <p14:creationId xmlns:p14="http://schemas.microsoft.com/office/powerpoint/2010/main" val="3703816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3245475" y="507047"/>
            <a:ext cx="6349285" cy="1184159"/>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3200" dirty="0">
              <a:solidFill>
                <a:schemeClr val="tx1"/>
              </a:solidFill>
              <a:latin typeface="Trebuchet MS" panose="020B0603020202020204" pitchFamily="34" charset="0"/>
            </a:endParaRPr>
          </a:p>
        </p:txBody>
      </p:sp>
      <p:sp>
        <p:nvSpPr>
          <p:cNvPr id="3" name="Rectángulo 2"/>
          <p:cNvSpPr/>
          <p:nvPr/>
        </p:nvSpPr>
        <p:spPr>
          <a:xfrm>
            <a:off x="1146220" y="2189409"/>
            <a:ext cx="9852338" cy="3850784"/>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Todos los pacientes serán evaluados para el riesgo de caídas por escalas certificadas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Los pacientes de </a:t>
            </a:r>
            <a:r>
              <a:rPr lang="es-AR" dirty="0" err="1">
                <a:solidFill>
                  <a:schemeClr val="tx1"/>
                </a:solidFill>
                <a:latin typeface="Trebuchet MS" panose="020B0603020202020204" pitchFamily="34" charset="0"/>
              </a:rPr>
              <a:t>Fleni</a:t>
            </a:r>
            <a:r>
              <a:rPr lang="es-AR" dirty="0">
                <a:solidFill>
                  <a:schemeClr val="tx1"/>
                </a:solidFill>
                <a:latin typeface="Trebuchet MS" panose="020B0603020202020204" pitchFamily="34" charset="0"/>
              </a:rPr>
              <a:t> presentan riesgo moderado y alto de caídas dado la gran prevalencia de pacientes neurológicos</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Educamos a la familiares y cuidadores sobre los riesgos </a:t>
            </a:r>
            <a:br>
              <a:rPr lang="es-AR" dirty="0">
                <a:solidFill>
                  <a:schemeClr val="tx1"/>
                </a:solidFill>
                <a:latin typeface="Trebuchet MS" panose="020B0603020202020204" pitchFamily="34" charset="0"/>
              </a:rPr>
            </a:br>
            <a:endParaRPr lang="es-AR" dirty="0">
              <a:solidFill>
                <a:schemeClr val="tx1"/>
              </a:solidFill>
              <a:latin typeface="Trebuchet MS" panose="020B0603020202020204" pitchFamily="34" charset="0"/>
            </a:endParaRPr>
          </a:p>
          <a:p>
            <a:pPr marL="285750" indent="-285750" algn="ctr">
              <a:buFont typeface="Wingdings" panose="05000000000000000000" pitchFamily="2" charset="2"/>
              <a:buChar char="ü"/>
            </a:pPr>
            <a:r>
              <a:rPr lang="es-AR" dirty="0">
                <a:solidFill>
                  <a:schemeClr val="tx1"/>
                </a:solidFill>
                <a:latin typeface="Trebuchet MS" panose="020B0603020202020204" pitchFamily="34" charset="0"/>
              </a:rPr>
              <a:t>En la hoja de indicaciones el médicos previene sobre el riesgo de </a:t>
            </a:r>
            <a:r>
              <a:rPr lang="es-AR" dirty="0" err="1">
                <a:solidFill>
                  <a:schemeClr val="tx1"/>
                </a:solidFill>
                <a:latin typeface="Trebuchet MS" panose="020B0603020202020204" pitchFamily="34" charset="0"/>
              </a:rPr>
              <a:t>caidas</a:t>
            </a:r>
            <a:endParaRPr lang="es-AR" dirty="0">
              <a:solidFill>
                <a:schemeClr val="tx1"/>
              </a:solidFill>
              <a:latin typeface="Trebuchet MS" panose="020B0603020202020204" pitchFamily="34" charset="0"/>
            </a:endParaRPr>
          </a:p>
        </p:txBody>
      </p:sp>
      <p:sp>
        <p:nvSpPr>
          <p:cNvPr id="7" name="Rectángulo 6"/>
          <p:cNvSpPr/>
          <p:nvPr/>
        </p:nvSpPr>
        <p:spPr>
          <a:xfrm>
            <a:off x="3447924" y="914460"/>
            <a:ext cx="6048451" cy="400110"/>
          </a:xfrm>
          <a:prstGeom prst="rect">
            <a:avLst/>
          </a:prstGeom>
        </p:spPr>
        <p:txBody>
          <a:bodyPr wrap="none">
            <a:spAutoFit/>
          </a:bodyPr>
          <a:lstStyle/>
          <a:p>
            <a:r>
              <a:rPr lang="es-AR" b="1" dirty="0">
                <a:latin typeface="Trebuchet MS" panose="020B0603020202020204" pitchFamily="34" charset="0"/>
              </a:rPr>
              <a:t>6</a:t>
            </a:r>
            <a:r>
              <a:rPr lang="es-AR" sz="2000" b="1" dirty="0">
                <a:latin typeface="Trebuchet MS" panose="020B0603020202020204" pitchFamily="34" charset="0"/>
              </a:rPr>
              <a:t>. Disminuir el riesgo de lesiones debido a caídas</a:t>
            </a:r>
          </a:p>
        </p:txBody>
      </p:sp>
    </p:spTree>
    <p:extLst>
      <p:ext uri="{BB962C8B-B14F-4D97-AF65-F5344CB8AC3E}">
        <p14:creationId xmlns:p14="http://schemas.microsoft.com/office/powerpoint/2010/main" val="1493050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áfico 9">
            <a:extLst>
              <a:ext uri="{FF2B5EF4-FFF2-40B4-BE49-F238E27FC236}">
                <a16:creationId xmlns:a16="http://schemas.microsoft.com/office/drawing/2014/main" xmlns="" id="{36FBB3F8-AD11-4CE3-9999-AB19AE089213}"/>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789585" y="520988"/>
            <a:ext cx="2787762" cy="717506"/>
          </a:xfrm>
          <a:prstGeom prst="rect">
            <a:avLst/>
          </a:prstGeom>
        </p:spPr>
      </p:pic>
      <p:sp>
        <p:nvSpPr>
          <p:cNvPr id="11" name="10 Rectángulo"/>
          <p:cNvSpPr/>
          <p:nvPr/>
        </p:nvSpPr>
        <p:spPr>
          <a:xfrm>
            <a:off x="1687561" y="2022725"/>
            <a:ext cx="8335925" cy="3678865"/>
          </a:xfrm>
          <a:prstGeom prst="rect">
            <a:avLst/>
          </a:prstGeom>
          <a:noFill/>
          <a:ln w="28575">
            <a:solidFill>
              <a:srgbClr val="9E9D9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2339163" y="2976797"/>
            <a:ext cx="6858000" cy="1569660"/>
          </a:xfrm>
          <a:prstGeom prst="rect">
            <a:avLst/>
          </a:prstGeom>
        </p:spPr>
        <p:txBody>
          <a:bodyPr wrap="square">
            <a:spAutoFit/>
          </a:bodyPr>
          <a:lstStyle/>
          <a:p>
            <a:pPr algn="ctr"/>
            <a:r>
              <a:rPr lang="es-MX" sz="2400" dirty="0">
                <a:latin typeface="Trebuchet MS" panose="020B0603020202020204" pitchFamily="34" charset="0"/>
                <a:cs typeface="Times New Roman" panose="02020603050405020304" pitchFamily="18" charset="0"/>
              </a:rPr>
              <a:t>La Organización Mundial de la Salud define la caída como la consecuencia de cualquier acontecimiento que precipita al paciente al suelo en contra de su voluntad.</a:t>
            </a:r>
            <a:endParaRPr lang="es-ES" sz="2400" dirty="0">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1891385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796279" y="1499600"/>
            <a:ext cx="10599441" cy="4868733"/>
          </a:xfrm>
          <a:prstGeom prst="rect">
            <a:avLst/>
          </a:prstGeom>
          <a:noFill/>
          <a:ln w="9525">
            <a:noFill/>
            <a:miter lim="800000"/>
            <a:headEnd/>
            <a:tailEnd/>
          </a:ln>
        </p:spPr>
      </p:pic>
      <p:sp>
        <p:nvSpPr>
          <p:cNvPr id="13" name="12 Rectángulo"/>
          <p:cNvSpPr/>
          <p:nvPr/>
        </p:nvSpPr>
        <p:spPr>
          <a:xfrm>
            <a:off x="853619" y="3442009"/>
            <a:ext cx="4210493" cy="27219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791570" y="1473958"/>
            <a:ext cx="10577015" cy="327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3698544" y="545908"/>
            <a:ext cx="4299045"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latin typeface="Trebuchet MS" panose="020B0603020202020204" pitchFamily="34" charset="0"/>
                <a:cs typeface="Times New Roman" panose="02020603050405020304" pitchFamily="18" charset="0"/>
              </a:rPr>
              <a:t>Factores</a:t>
            </a:r>
            <a:r>
              <a:rPr lang="es-AR" sz="2000" b="1" dirty="0">
                <a:solidFill>
                  <a:schemeClr val="tx1"/>
                </a:solidFill>
                <a:latin typeface="Trebuchet MS" panose="020B0603020202020204" pitchFamily="34" charset="0"/>
              </a:rPr>
              <a:t> </a:t>
            </a:r>
            <a:r>
              <a:rPr lang="es-AR" sz="2400" b="1" dirty="0">
                <a:solidFill>
                  <a:schemeClr val="tx1"/>
                </a:solidFill>
                <a:latin typeface="Trebuchet MS" panose="020B0603020202020204" pitchFamily="34" charset="0"/>
                <a:cs typeface="Times New Roman" panose="02020603050405020304" pitchFamily="18" charset="0"/>
              </a:rPr>
              <a:t>de</a:t>
            </a:r>
            <a:r>
              <a:rPr lang="es-AR" sz="2000" b="1" dirty="0">
                <a:solidFill>
                  <a:schemeClr val="tx1"/>
                </a:solidFill>
                <a:latin typeface="Trebuchet MS" panose="020B0603020202020204" pitchFamily="34" charset="0"/>
              </a:rPr>
              <a:t> </a:t>
            </a:r>
            <a:r>
              <a:rPr lang="es-AR" sz="2400" b="1" dirty="0">
                <a:solidFill>
                  <a:schemeClr val="tx1"/>
                </a:solidFill>
                <a:latin typeface="Trebuchet MS" panose="020B0603020202020204" pitchFamily="34" charset="0"/>
                <a:cs typeface="Times New Roman" panose="02020603050405020304" pitchFamily="18" charset="0"/>
              </a:rPr>
              <a:t>Riesgo</a:t>
            </a:r>
            <a:endParaRPr lang="es-ES" sz="2400" b="1" dirty="0">
              <a:solidFill>
                <a:schemeClr val="tx1"/>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2740628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xmlns="" id="{A86C5E0C-9315-47CF-93C7-831CF004072A}"/>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789585" y="520988"/>
            <a:ext cx="2787762" cy="717506"/>
          </a:xfrm>
          <a:prstGeom prst="rect">
            <a:avLst/>
          </a:prstGeom>
        </p:spPr>
      </p:pic>
      <p:sp>
        <p:nvSpPr>
          <p:cNvPr id="15" name="Rectángulo 14"/>
          <p:cNvSpPr/>
          <p:nvPr/>
        </p:nvSpPr>
        <p:spPr>
          <a:xfrm>
            <a:off x="1104014" y="1924493"/>
            <a:ext cx="9983972" cy="4082901"/>
          </a:xfrm>
          <a:prstGeom prst="rect">
            <a:avLst/>
          </a:prstGeom>
          <a:noFill/>
          <a:ln w="381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0000"/>
              </a:buClr>
              <a:buFont typeface="Wingdings" pitchFamily="2" charset="2"/>
              <a:buChar char="v"/>
            </a:pPr>
            <a:r>
              <a:rPr lang="es-AR" sz="2000" b="1" dirty="0">
                <a:solidFill>
                  <a:srgbClr val="20376B"/>
                </a:solidFill>
                <a:latin typeface="Trebuchet MS" panose="020B0603020202020204" pitchFamily="34" charset="0"/>
                <a:cs typeface="Times New Roman" panose="02020603050405020304" pitchFamily="18" charset="0"/>
              </a:rPr>
              <a:t> Las caídas se encuentran dentro de las 10 causas más importantes de demandas</a:t>
            </a:r>
            <a:br>
              <a:rPr lang="es-AR" sz="2000" b="1" dirty="0">
                <a:solidFill>
                  <a:srgbClr val="20376B"/>
                </a:solidFill>
                <a:latin typeface="Trebuchet MS" panose="020B0603020202020204" pitchFamily="34" charset="0"/>
                <a:cs typeface="Times New Roman" panose="02020603050405020304" pitchFamily="18" charset="0"/>
              </a:rPr>
            </a:br>
            <a:endParaRPr lang="es-AR" sz="2000" b="1" dirty="0">
              <a:solidFill>
                <a:srgbClr val="20376B"/>
              </a:solidFill>
              <a:latin typeface="Trebuchet MS" panose="020B0603020202020204" pitchFamily="34" charset="0"/>
              <a:cs typeface="Times New Roman" panose="02020603050405020304" pitchFamily="18" charset="0"/>
            </a:endParaRPr>
          </a:p>
          <a:p>
            <a:pPr algn="ctr">
              <a:buClr>
                <a:srgbClr val="FF0000"/>
              </a:buClr>
              <a:buFont typeface="Wingdings" pitchFamily="2" charset="2"/>
              <a:buChar char="v"/>
            </a:pPr>
            <a:r>
              <a:rPr lang="es-AR" sz="2000" b="1" dirty="0">
                <a:solidFill>
                  <a:srgbClr val="20376B"/>
                </a:solidFill>
                <a:latin typeface="Trebuchet MS" panose="020B0603020202020204" pitchFamily="34" charset="0"/>
                <a:cs typeface="Times New Roman" panose="02020603050405020304" pitchFamily="18" charset="0"/>
              </a:rPr>
              <a:t> Del 20 al 30% de los pacientes que se caen sufren lesiones</a:t>
            </a:r>
            <a:br>
              <a:rPr lang="es-AR" sz="2000" b="1" dirty="0">
                <a:solidFill>
                  <a:srgbClr val="20376B"/>
                </a:solidFill>
                <a:latin typeface="Trebuchet MS" panose="020B0603020202020204" pitchFamily="34" charset="0"/>
                <a:cs typeface="Times New Roman" panose="02020603050405020304" pitchFamily="18" charset="0"/>
              </a:rPr>
            </a:br>
            <a:endParaRPr lang="es-AR" sz="2000" b="1" dirty="0">
              <a:solidFill>
                <a:srgbClr val="20376B"/>
              </a:solidFill>
              <a:latin typeface="Trebuchet MS" panose="020B0603020202020204" pitchFamily="34" charset="0"/>
              <a:cs typeface="Times New Roman" panose="02020603050405020304" pitchFamily="18" charset="0"/>
            </a:endParaRPr>
          </a:p>
          <a:p>
            <a:pPr algn="ctr">
              <a:buClr>
                <a:srgbClr val="FF0000"/>
              </a:buClr>
              <a:buFont typeface="Wingdings" pitchFamily="2" charset="2"/>
              <a:buChar char="v"/>
            </a:pPr>
            <a:r>
              <a:rPr lang="es-AR" sz="2000" b="1" dirty="0">
                <a:solidFill>
                  <a:srgbClr val="20376B"/>
                </a:solidFill>
                <a:latin typeface="Trebuchet MS" panose="020B0603020202020204" pitchFamily="34" charset="0"/>
                <a:cs typeface="Times New Roman" panose="02020603050405020304" pitchFamily="18" charset="0"/>
              </a:rPr>
              <a:t> Costos de las demandas + internación prolongada + rehabilitación </a:t>
            </a:r>
            <a:br>
              <a:rPr lang="es-AR" sz="2000" b="1" dirty="0">
                <a:solidFill>
                  <a:srgbClr val="20376B"/>
                </a:solidFill>
                <a:latin typeface="Trebuchet MS" panose="020B0603020202020204" pitchFamily="34" charset="0"/>
                <a:cs typeface="Times New Roman" panose="02020603050405020304" pitchFamily="18" charset="0"/>
              </a:rPr>
            </a:br>
            <a:endParaRPr lang="es-AR" sz="2000" b="1" dirty="0">
              <a:solidFill>
                <a:srgbClr val="20376B"/>
              </a:solidFill>
              <a:latin typeface="Trebuchet MS" panose="020B0603020202020204" pitchFamily="34" charset="0"/>
              <a:cs typeface="Times New Roman" panose="02020603050405020304" pitchFamily="18" charset="0"/>
            </a:endParaRPr>
          </a:p>
          <a:p>
            <a:pPr algn="ctr">
              <a:buClr>
                <a:srgbClr val="FF0000"/>
              </a:buClr>
              <a:buFont typeface="Wingdings" pitchFamily="2" charset="2"/>
              <a:buChar char="v"/>
            </a:pPr>
            <a:r>
              <a:rPr lang="es-AR" sz="2000" b="1" dirty="0">
                <a:solidFill>
                  <a:srgbClr val="20376B"/>
                </a:solidFill>
                <a:latin typeface="Trebuchet MS" panose="020B0603020202020204" pitchFamily="34" charset="0"/>
                <a:cs typeface="Times New Roman" panose="02020603050405020304" pitchFamily="18" charset="0"/>
              </a:rPr>
              <a:t> El costo promedio de una caída en EEUU es de U$$ 20.000 </a:t>
            </a:r>
          </a:p>
        </p:txBody>
      </p:sp>
    </p:spTree>
    <p:extLst>
      <p:ext uri="{BB962C8B-B14F-4D97-AF65-F5344CB8AC3E}">
        <p14:creationId xmlns:p14="http://schemas.microsoft.com/office/powerpoint/2010/main" val="334106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29161" y="246491"/>
            <a:ext cx="3872285" cy="7315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rebuchet MS" panose="020B0603020202020204" pitchFamily="34" charset="0"/>
                <a:cs typeface="Times New Roman" panose="02020603050405020304" pitchFamily="18" charset="0"/>
              </a:rPr>
              <a:t>Auditoria en Salud</a:t>
            </a:r>
            <a:endParaRPr lang="es-AR" b="1" dirty="0">
              <a:solidFill>
                <a:schemeClr val="tx1"/>
              </a:solidFill>
              <a:latin typeface="Trebuchet MS" panose="020B0603020202020204" pitchFamily="34" charset="0"/>
              <a:cs typeface="Times New Roman" panose="02020603050405020304" pitchFamily="18" charset="0"/>
            </a:endParaRPr>
          </a:p>
        </p:txBody>
      </p:sp>
      <p:sp>
        <p:nvSpPr>
          <p:cNvPr id="3" name="Rectángulo 2"/>
          <p:cNvSpPr/>
          <p:nvPr/>
        </p:nvSpPr>
        <p:spPr>
          <a:xfrm>
            <a:off x="2504660" y="1518700"/>
            <a:ext cx="6885831" cy="506498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latin typeface="Trebuchet MS" panose="020B0603020202020204" pitchFamily="34" charset="0"/>
                <a:cs typeface="Times New Roman" panose="02020603050405020304" pitchFamily="18" charset="0"/>
              </a:rPr>
              <a:t>Como Organismo de la mayor responsabilidad:</a:t>
            </a:r>
            <a:br>
              <a:rPr lang="es-MX" dirty="0">
                <a:solidFill>
                  <a:schemeClr val="tx1"/>
                </a:solidFill>
                <a:latin typeface="Trebuchet MS" panose="020B0603020202020204" pitchFamily="34" charset="0"/>
                <a:cs typeface="Times New Roman" panose="02020603050405020304" pitchFamily="18" charset="0"/>
              </a:rPr>
            </a:br>
            <a:endParaRPr lang="es-MX"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ü"/>
            </a:pPr>
            <a:r>
              <a:rPr lang="es-MX" dirty="0">
                <a:solidFill>
                  <a:schemeClr val="tx1"/>
                </a:solidFill>
                <a:latin typeface="Trebuchet MS" panose="020B0603020202020204" pitchFamily="34" charset="0"/>
                <a:cs typeface="Times New Roman" panose="02020603050405020304" pitchFamily="18" charset="0"/>
              </a:rPr>
              <a:t> Controla el cumplimiento de todas las Normas</a:t>
            </a:r>
            <a:br>
              <a:rPr lang="es-MX" dirty="0">
                <a:solidFill>
                  <a:schemeClr val="tx1"/>
                </a:solidFill>
                <a:latin typeface="Trebuchet MS" panose="020B0603020202020204" pitchFamily="34" charset="0"/>
                <a:cs typeface="Times New Roman" panose="02020603050405020304" pitchFamily="18" charset="0"/>
              </a:rPr>
            </a:br>
            <a:endParaRPr lang="es-MX"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ü"/>
            </a:pPr>
            <a:r>
              <a:rPr lang="es-MX" dirty="0">
                <a:solidFill>
                  <a:schemeClr val="tx1"/>
                </a:solidFill>
                <a:latin typeface="Trebuchet MS" panose="020B0603020202020204" pitchFamily="34" charset="0"/>
                <a:cs typeface="Times New Roman" panose="02020603050405020304" pitchFamily="18" charset="0"/>
              </a:rPr>
              <a:t>Vigila el manejo de los recursos</a:t>
            </a:r>
            <a:br>
              <a:rPr lang="es-MX" dirty="0">
                <a:solidFill>
                  <a:schemeClr val="tx1"/>
                </a:solidFill>
                <a:latin typeface="Trebuchet MS" panose="020B0603020202020204" pitchFamily="34" charset="0"/>
                <a:cs typeface="Times New Roman" panose="02020603050405020304" pitchFamily="18" charset="0"/>
              </a:rPr>
            </a:br>
            <a:endParaRPr lang="es-MX"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ü"/>
            </a:pPr>
            <a:r>
              <a:rPr lang="es-MX" dirty="0">
                <a:solidFill>
                  <a:schemeClr val="tx1"/>
                </a:solidFill>
                <a:latin typeface="Trebuchet MS" panose="020B0603020202020204" pitchFamily="34" charset="0"/>
                <a:cs typeface="Times New Roman" panose="02020603050405020304" pitchFamily="18" charset="0"/>
              </a:rPr>
              <a:t>Previene las posibles fallas</a:t>
            </a:r>
            <a:br>
              <a:rPr lang="es-MX" dirty="0">
                <a:solidFill>
                  <a:schemeClr val="tx1"/>
                </a:solidFill>
                <a:latin typeface="Trebuchet MS" panose="020B0603020202020204" pitchFamily="34" charset="0"/>
                <a:cs typeface="Times New Roman" panose="02020603050405020304" pitchFamily="18" charset="0"/>
              </a:rPr>
            </a:br>
            <a:endParaRPr lang="es-MX"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ü"/>
            </a:pPr>
            <a:r>
              <a:rPr lang="es-MX" dirty="0">
                <a:solidFill>
                  <a:schemeClr val="tx1"/>
                </a:solidFill>
                <a:latin typeface="Trebuchet MS" panose="020B0603020202020204" pitchFamily="34" charset="0"/>
                <a:cs typeface="Times New Roman" panose="02020603050405020304" pitchFamily="18" charset="0"/>
              </a:rPr>
              <a:t>Advierte debilidades del proceso</a:t>
            </a:r>
            <a:br>
              <a:rPr lang="es-MX" dirty="0">
                <a:solidFill>
                  <a:schemeClr val="tx1"/>
                </a:solidFill>
                <a:latin typeface="Trebuchet MS" panose="020B0603020202020204" pitchFamily="34" charset="0"/>
                <a:cs typeface="Times New Roman" panose="02020603050405020304" pitchFamily="18" charset="0"/>
              </a:rPr>
            </a:br>
            <a:endParaRPr lang="es-MX"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ü"/>
            </a:pPr>
            <a:r>
              <a:rPr lang="es-MX" dirty="0">
                <a:solidFill>
                  <a:schemeClr val="tx1"/>
                </a:solidFill>
                <a:latin typeface="Trebuchet MS" panose="020B0603020202020204" pitchFamily="34" charset="0"/>
                <a:cs typeface="Times New Roman" panose="02020603050405020304" pitchFamily="18" charset="0"/>
              </a:rPr>
              <a:t>Hace recomendaciones y asegura su cumplimiento</a:t>
            </a:r>
            <a:br>
              <a:rPr lang="es-MX" dirty="0">
                <a:solidFill>
                  <a:schemeClr val="tx1"/>
                </a:solidFill>
                <a:latin typeface="Trebuchet MS" panose="020B0603020202020204" pitchFamily="34" charset="0"/>
                <a:cs typeface="Times New Roman" panose="02020603050405020304" pitchFamily="18" charset="0"/>
              </a:rPr>
            </a:br>
            <a:endParaRPr lang="es-MX"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ü"/>
            </a:pPr>
            <a:r>
              <a:rPr lang="es-MX" dirty="0">
                <a:solidFill>
                  <a:schemeClr val="tx1"/>
                </a:solidFill>
                <a:latin typeface="Trebuchet MS" panose="020B0603020202020204" pitchFamily="34" charset="0"/>
                <a:cs typeface="Times New Roman" panose="02020603050405020304" pitchFamily="18" charset="0"/>
              </a:rPr>
              <a:t>Evalúa constantemente</a:t>
            </a:r>
            <a:br>
              <a:rPr lang="es-MX" dirty="0">
                <a:solidFill>
                  <a:schemeClr val="tx1"/>
                </a:solidFill>
                <a:latin typeface="Trebuchet MS" panose="020B0603020202020204" pitchFamily="34" charset="0"/>
                <a:cs typeface="Times New Roman" panose="02020603050405020304" pitchFamily="18" charset="0"/>
              </a:rPr>
            </a:br>
            <a:endParaRPr lang="es-MX"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ü"/>
            </a:pPr>
            <a:endParaRPr lang="es-A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00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326AD59-32A1-630B-1DA5-263FE6DBAE71}"/>
              </a:ext>
            </a:extLst>
          </p:cNvPr>
          <p:cNvPicPr>
            <a:picLocks noChangeAspect="1"/>
          </p:cNvPicPr>
          <p:nvPr/>
        </p:nvPicPr>
        <p:blipFill>
          <a:blip r:embed="rId2"/>
          <a:stretch>
            <a:fillRect/>
          </a:stretch>
        </p:blipFill>
        <p:spPr>
          <a:xfrm>
            <a:off x="6829425" y="-6095"/>
            <a:ext cx="5362575" cy="6864095"/>
          </a:xfrm>
          <a:prstGeom prst="rect">
            <a:avLst/>
          </a:prstGeom>
        </p:spPr>
      </p:pic>
      <p:sp>
        <p:nvSpPr>
          <p:cNvPr id="7" name="TextBox 6">
            <a:extLst>
              <a:ext uri="{FF2B5EF4-FFF2-40B4-BE49-F238E27FC236}">
                <a16:creationId xmlns:a16="http://schemas.microsoft.com/office/drawing/2014/main" xmlns="" id="{0B83772A-E06C-7B86-9D94-A9D64B7A53BA}"/>
              </a:ext>
            </a:extLst>
          </p:cNvPr>
          <p:cNvSpPr txBox="1"/>
          <p:nvPr/>
        </p:nvSpPr>
        <p:spPr>
          <a:xfrm>
            <a:off x="800099" y="213328"/>
            <a:ext cx="5695950" cy="369332"/>
          </a:xfrm>
          <a:prstGeom prst="rect">
            <a:avLst/>
          </a:prstGeom>
          <a:noFill/>
        </p:spPr>
        <p:txBody>
          <a:bodyPr wrap="square" rtlCol="0">
            <a:spAutoFit/>
          </a:bodyPr>
          <a:lstStyle/>
          <a:p>
            <a:r>
              <a:rPr lang="en-US" b="1" dirty="0">
                <a:solidFill>
                  <a:schemeClr val="accent1">
                    <a:lumMod val="50000"/>
                  </a:schemeClr>
                </a:solidFill>
              </a:rPr>
              <a:t>¿COMO DEFINIMOS EXPERIENCIA DEL PACIENTE?</a:t>
            </a:r>
          </a:p>
        </p:txBody>
      </p:sp>
      <p:sp>
        <p:nvSpPr>
          <p:cNvPr id="9" name="TextBox 8">
            <a:extLst>
              <a:ext uri="{FF2B5EF4-FFF2-40B4-BE49-F238E27FC236}">
                <a16:creationId xmlns:a16="http://schemas.microsoft.com/office/drawing/2014/main" xmlns="" id="{487D2F39-C44F-A951-A66B-FD547B679B7D}"/>
              </a:ext>
            </a:extLst>
          </p:cNvPr>
          <p:cNvSpPr txBox="1"/>
          <p:nvPr/>
        </p:nvSpPr>
        <p:spPr>
          <a:xfrm>
            <a:off x="114300" y="2721697"/>
            <a:ext cx="6829425" cy="923330"/>
          </a:xfrm>
          <a:prstGeom prst="rect">
            <a:avLst/>
          </a:prstGeom>
          <a:noFill/>
        </p:spPr>
        <p:txBody>
          <a:bodyPr wrap="square">
            <a:spAutoFit/>
          </a:bodyPr>
          <a:lstStyle/>
          <a:p>
            <a:r>
              <a:rPr lang="es-ES" dirty="0">
                <a:solidFill>
                  <a:srgbClr val="002060"/>
                </a:solidFill>
              </a:rPr>
              <a:t>Es la suma de todas las </a:t>
            </a:r>
            <a:r>
              <a:rPr lang="es-ES" b="1" dirty="0">
                <a:solidFill>
                  <a:srgbClr val="002060"/>
                </a:solidFill>
              </a:rPr>
              <a:t>interacciones</a:t>
            </a:r>
            <a:r>
              <a:rPr lang="es-ES" dirty="0">
                <a:solidFill>
                  <a:srgbClr val="002060"/>
                </a:solidFill>
              </a:rPr>
              <a:t>, moldeadas por la </a:t>
            </a:r>
            <a:r>
              <a:rPr lang="es-ES" b="1" dirty="0">
                <a:solidFill>
                  <a:srgbClr val="002060"/>
                </a:solidFill>
              </a:rPr>
              <a:t>cultura </a:t>
            </a:r>
            <a:r>
              <a:rPr lang="es-ES" dirty="0">
                <a:solidFill>
                  <a:srgbClr val="002060"/>
                </a:solidFill>
              </a:rPr>
              <a:t>de una organización, que influyen en las </a:t>
            </a:r>
            <a:r>
              <a:rPr lang="es-ES" b="1" dirty="0">
                <a:solidFill>
                  <a:srgbClr val="002060"/>
                </a:solidFill>
              </a:rPr>
              <a:t>percepciones</a:t>
            </a:r>
            <a:r>
              <a:rPr lang="es-ES" dirty="0">
                <a:solidFill>
                  <a:srgbClr val="002060"/>
                </a:solidFill>
              </a:rPr>
              <a:t> del paciente a lo largo de la </a:t>
            </a:r>
            <a:r>
              <a:rPr lang="es-ES" b="1" dirty="0">
                <a:solidFill>
                  <a:srgbClr val="002060"/>
                </a:solidFill>
              </a:rPr>
              <a:t>atención continua - </a:t>
            </a:r>
            <a:r>
              <a:rPr lang="es-ES" dirty="0">
                <a:solidFill>
                  <a:srgbClr val="002060"/>
                </a:solidFill>
              </a:rPr>
              <a:t> </a:t>
            </a:r>
            <a:r>
              <a:rPr lang="es-ES" dirty="0" err="1">
                <a:solidFill>
                  <a:srgbClr val="002060"/>
                </a:solidFill>
              </a:rPr>
              <a:t>The</a:t>
            </a:r>
            <a:r>
              <a:rPr lang="es-ES" dirty="0">
                <a:solidFill>
                  <a:srgbClr val="002060"/>
                </a:solidFill>
              </a:rPr>
              <a:t> </a:t>
            </a:r>
            <a:r>
              <a:rPr lang="es-ES" dirty="0" err="1">
                <a:solidFill>
                  <a:srgbClr val="002060"/>
                </a:solidFill>
              </a:rPr>
              <a:t>Beryl</a:t>
            </a:r>
            <a:r>
              <a:rPr lang="es-ES" dirty="0">
                <a:solidFill>
                  <a:srgbClr val="002060"/>
                </a:solidFill>
              </a:rPr>
              <a:t> </a:t>
            </a:r>
            <a:r>
              <a:rPr lang="es-ES" dirty="0" err="1">
                <a:solidFill>
                  <a:srgbClr val="002060"/>
                </a:solidFill>
              </a:rPr>
              <a:t>Institute</a:t>
            </a:r>
            <a:r>
              <a:rPr lang="es-ES" dirty="0">
                <a:solidFill>
                  <a:srgbClr val="002060"/>
                </a:solidFill>
              </a:rPr>
              <a:t> -</a:t>
            </a:r>
            <a:endParaRPr lang="en-US" dirty="0">
              <a:solidFill>
                <a:srgbClr val="002060"/>
              </a:solidFill>
            </a:endParaRPr>
          </a:p>
        </p:txBody>
      </p:sp>
      <p:sp>
        <p:nvSpPr>
          <p:cNvPr id="10" name="Oval 9">
            <a:extLst>
              <a:ext uri="{FF2B5EF4-FFF2-40B4-BE49-F238E27FC236}">
                <a16:creationId xmlns:a16="http://schemas.microsoft.com/office/drawing/2014/main" xmlns="" id="{394A2531-049E-44FF-61A1-A006C60CCAAA}"/>
              </a:ext>
            </a:extLst>
          </p:cNvPr>
          <p:cNvSpPr/>
          <p:nvPr/>
        </p:nvSpPr>
        <p:spPr>
          <a:xfrm>
            <a:off x="330786" y="961901"/>
            <a:ext cx="2767521" cy="122724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Punto de </a:t>
            </a:r>
            <a:r>
              <a:rPr lang="en-US" sz="1400" b="1" dirty="0" err="1">
                <a:solidFill>
                  <a:schemeClr val="accent1">
                    <a:lumMod val="50000"/>
                  </a:schemeClr>
                </a:solidFill>
              </a:rPr>
              <a:t>contacto</a:t>
            </a:r>
            <a:r>
              <a:rPr lang="en-US" sz="1400" b="1" dirty="0">
                <a:solidFill>
                  <a:schemeClr val="accent1">
                    <a:lumMod val="50000"/>
                  </a:schemeClr>
                </a:solidFill>
              </a:rPr>
              <a:t> del </a:t>
            </a:r>
            <a:r>
              <a:rPr lang="en-US" sz="1400" b="1" dirty="0" err="1">
                <a:solidFill>
                  <a:schemeClr val="accent1">
                    <a:lumMod val="50000"/>
                  </a:schemeClr>
                </a:solidFill>
              </a:rPr>
              <a:t>paciente</a:t>
            </a:r>
            <a:r>
              <a:rPr lang="en-US" sz="1400" b="1" dirty="0">
                <a:solidFill>
                  <a:schemeClr val="accent1">
                    <a:lumMod val="50000"/>
                  </a:schemeClr>
                </a:solidFill>
              </a:rPr>
              <a:t> y las personas, </a:t>
            </a:r>
            <a:r>
              <a:rPr lang="en-US" sz="1400" b="1" dirty="0" err="1">
                <a:solidFill>
                  <a:schemeClr val="accent1">
                    <a:lumMod val="50000"/>
                  </a:schemeClr>
                </a:solidFill>
              </a:rPr>
              <a:t>los</a:t>
            </a:r>
            <a:r>
              <a:rPr lang="en-US" sz="1400" b="1" dirty="0">
                <a:solidFill>
                  <a:schemeClr val="accent1">
                    <a:lumMod val="50000"/>
                  </a:schemeClr>
                </a:solidFill>
              </a:rPr>
              <a:t> </a:t>
            </a:r>
            <a:r>
              <a:rPr lang="en-US" sz="1400" b="1" dirty="0" err="1">
                <a:solidFill>
                  <a:schemeClr val="accent1">
                    <a:lumMod val="50000"/>
                  </a:schemeClr>
                </a:solidFill>
              </a:rPr>
              <a:t>procesos</a:t>
            </a:r>
            <a:r>
              <a:rPr lang="en-US" sz="1400" b="1" dirty="0">
                <a:solidFill>
                  <a:schemeClr val="accent1">
                    <a:lumMod val="50000"/>
                  </a:schemeClr>
                </a:solidFill>
              </a:rPr>
              <a:t>, las </a:t>
            </a:r>
            <a:r>
              <a:rPr lang="en-US" sz="1400" b="1" dirty="0" err="1">
                <a:solidFill>
                  <a:schemeClr val="accent1">
                    <a:lumMod val="50000"/>
                  </a:schemeClr>
                </a:solidFill>
              </a:rPr>
              <a:t>acciones</a:t>
            </a:r>
            <a:r>
              <a:rPr lang="en-US" sz="1400" b="1" dirty="0">
                <a:solidFill>
                  <a:schemeClr val="accent1">
                    <a:lumMod val="50000"/>
                  </a:schemeClr>
                </a:solidFill>
              </a:rPr>
              <a:t>, </a:t>
            </a:r>
            <a:r>
              <a:rPr lang="en-US" sz="1400" b="1" dirty="0" err="1">
                <a:solidFill>
                  <a:schemeClr val="accent1">
                    <a:lumMod val="50000"/>
                  </a:schemeClr>
                </a:solidFill>
              </a:rPr>
              <a:t>et</a:t>
            </a:r>
            <a:r>
              <a:rPr lang="en-US" sz="1100" b="1" dirty="0" err="1">
                <a:solidFill>
                  <a:schemeClr val="accent1">
                    <a:lumMod val="50000"/>
                  </a:schemeClr>
                </a:solidFill>
              </a:rPr>
              <a:t>c</a:t>
            </a:r>
            <a:endParaRPr lang="en-US" sz="1100" b="1" dirty="0">
              <a:solidFill>
                <a:schemeClr val="accent1">
                  <a:lumMod val="50000"/>
                </a:schemeClr>
              </a:solidFill>
            </a:endParaRPr>
          </a:p>
        </p:txBody>
      </p:sp>
      <p:sp>
        <p:nvSpPr>
          <p:cNvPr id="11" name="Oval 10">
            <a:extLst>
              <a:ext uri="{FF2B5EF4-FFF2-40B4-BE49-F238E27FC236}">
                <a16:creationId xmlns:a16="http://schemas.microsoft.com/office/drawing/2014/main" xmlns="" id="{F22F7585-EC01-2FCD-5FE5-E19F1C38B8E1}"/>
              </a:ext>
            </a:extLst>
          </p:cNvPr>
          <p:cNvSpPr/>
          <p:nvPr/>
        </p:nvSpPr>
        <p:spPr>
          <a:xfrm>
            <a:off x="3817398" y="931039"/>
            <a:ext cx="2527731" cy="122970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accent1">
                    <a:lumMod val="50000"/>
                  </a:schemeClr>
                </a:solidFill>
              </a:rPr>
              <a:t>Visión</a:t>
            </a:r>
            <a:r>
              <a:rPr lang="en-US" sz="1400" b="1" dirty="0">
                <a:solidFill>
                  <a:schemeClr val="accent1">
                    <a:lumMod val="50000"/>
                  </a:schemeClr>
                </a:solidFill>
              </a:rPr>
              <a:t> y </a:t>
            </a:r>
            <a:r>
              <a:rPr lang="en-US" sz="1400" b="1" dirty="0" err="1">
                <a:solidFill>
                  <a:schemeClr val="accent1">
                    <a:lumMod val="50000"/>
                  </a:schemeClr>
                </a:solidFill>
              </a:rPr>
              <a:t>valores</a:t>
            </a:r>
            <a:r>
              <a:rPr lang="en-US" sz="1400" b="1" dirty="0">
                <a:solidFill>
                  <a:schemeClr val="accent1">
                    <a:lumMod val="50000"/>
                  </a:schemeClr>
                </a:solidFill>
              </a:rPr>
              <a:t> </a:t>
            </a:r>
            <a:r>
              <a:rPr lang="en-US" sz="1400" b="1" dirty="0" err="1">
                <a:solidFill>
                  <a:schemeClr val="accent1">
                    <a:lumMod val="50000"/>
                  </a:schemeClr>
                </a:solidFill>
              </a:rPr>
              <a:t>institucionales</a:t>
            </a:r>
            <a:endParaRPr lang="en-US" sz="1400" b="1" dirty="0">
              <a:solidFill>
                <a:schemeClr val="accent1">
                  <a:lumMod val="50000"/>
                </a:schemeClr>
              </a:solidFill>
            </a:endParaRPr>
          </a:p>
        </p:txBody>
      </p:sp>
      <p:sp>
        <p:nvSpPr>
          <p:cNvPr id="12" name="Oval 11">
            <a:extLst>
              <a:ext uri="{FF2B5EF4-FFF2-40B4-BE49-F238E27FC236}">
                <a16:creationId xmlns:a16="http://schemas.microsoft.com/office/drawing/2014/main" xmlns="" id="{D879E774-2721-C286-CA4F-56F4FD07EAE4}"/>
              </a:ext>
            </a:extLst>
          </p:cNvPr>
          <p:cNvSpPr/>
          <p:nvPr/>
        </p:nvSpPr>
        <p:spPr>
          <a:xfrm>
            <a:off x="271047" y="3883456"/>
            <a:ext cx="2827260" cy="15723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Lo que </a:t>
            </a:r>
            <a:r>
              <a:rPr lang="en-US" sz="1400" b="1" dirty="0" err="1">
                <a:solidFill>
                  <a:schemeClr val="accent1">
                    <a:lumMod val="50000"/>
                  </a:schemeClr>
                </a:solidFill>
              </a:rPr>
              <a:t>el</a:t>
            </a:r>
            <a:r>
              <a:rPr lang="en-US" sz="1400" b="1" dirty="0">
                <a:solidFill>
                  <a:schemeClr val="accent1">
                    <a:lumMod val="50000"/>
                  </a:schemeClr>
                </a:solidFill>
              </a:rPr>
              <a:t> </a:t>
            </a:r>
            <a:r>
              <a:rPr lang="en-US" sz="1400" b="1" dirty="0" err="1">
                <a:solidFill>
                  <a:schemeClr val="accent1">
                    <a:lumMod val="50000"/>
                  </a:schemeClr>
                </a:solidFill>
              </a:rPr>
              <a:t>paciente</a:t>
            </a:r>
            <a:r>
              <a:rPr lang="en-US" sz="1400" b="1" dirty="0">
                <a:solidFill>
                  <a:schemeClr val="accent1">
                    <a:lumMod val="50000"/>
                  </a:schemeClr>
                </a:solidFill>
              </a:rPr>
              <a:t> y </a:t>
            </a:r>
            <a:r>
              <a:rPr lang="en-US" sz="1400" b="1" dirty="0" err="1">
                <a:solidFill>
                  <a:schemeClr val="accent1">
                    <a:lumMod val="50000"/>
                  </a:schemeClr>
                </a:solidFill>
              </a:rPr>
              <a:t>su</a:t>
            </a:r>
            <a:r>
              <a:rPr lang="en-US" sz="1400" b="1" dirty="0">
                <a:solidFill>
                  <a:schemeClr val="accent1">
                    <a:lumMod val="50000"/>
                  </a:schemeClr>
                </a:solidFill>
              </a:rPr>
              <a:t> </a:t>
            </a:r>
            <a:r>
              <a:rPr lang="en-US" sz="1400" b="1" dirty="0" err="1">
                <a:solidFill>
                  <a:schemeClr val="accent1">
                    <a:lumMod val="50000"/>
                  </a:schemeClr>
                </a:solidFill>
              </a:rPr>
              <a:t>familia</a:t>
            </a:r>
            <a:r>
              <a:rPr lang="en-US" sz="1400" b="1" dirty="0">
                <a:solidFill>
                  <a:schemeClr val="accent1">
                    <a:lumMod val="50000"/>
                  </a:schemeClr>
                </a:solidFill>
              </a:rPr>
              <a:t> </a:t>
            </a:r>
            <a:r>
              <a:rPr lang="en-US" sz="1400" b="1" dirty="0" err="1">
                <a:solidFill>
                  <a:schemeClr val="accent1">
                    <a:lumMod val="50000"/>
                  </a:schemeClr>
                </a:solidFill>
              </a:rPr>
              <a:t>entiende</a:t>
            </a:r>
            <a:r>
              <a:rPr lang="en-US" sz="1400" b="1" dirty="0">
                <a:solidFill>
                  <a:schemeClr val="accent1">
                    <a:lumMod val="50000"/>
                  </a:schemeClr>
                </a:solidFill>
              </a:rPr>
              <a:t>, </a:t>
            </a:r>
            <a:r>
              <a:rPr lang="en-US" sz="1400" b="1" dirty="0" err="1">
                <a:solidFill>
                  <a:schemeClr val="accent1">
                    <a:lumMod val="50000"/>
                  </a:schemeClr>
                </a:solidFill>
              </a:rPr>
              <a:t>reconoce</a:t>
            </a:r>
            <a:r>
              <a:rPr lang="en-US" sz="1400" b="1" dirty="0">
                <a:solidFill>
                  <a:schemeClr val="accent1">
                    <a:lumMod val="50000"/>
                  </a:schemeClr>
                </a:solidFill>
              </a:rPr>
              <a:t>, </a:t>
            </a:r>
            <a:r>
              <a:rPr lang="en-US" sz="1400" b="1" dirty="0" err="1">
                <a:solidFill>
                  <a:schemeClr val="accent1">
                    <a:lumMod val="50000"/>
                  </a:schemeClr>
                </a:solidFill>
              </a:rPr>
              <a:t>recuerda</a:t>
            </a:r>
            <a:r>
              <a:rPr lang="en-US" sz="1400" b="1" dirty="0">
                <a:solidFill>
                  <a:schemeClr val="accent1">
                    <a:lumMod val="50000"/>
                  </a:schemeClr>
                </a:solidFill>
              </a:rPr>
              <a:t>, etc</a:t>
            </a:r>
            <a:r>
              <a:rPr lang="en-US" sz="1400" dirty="0">
                <a:solidFill>
                  <a:schemeClr val="accent1">
                    <a:lumMod val="50000"/>
                  </a:schemeClr>
                </a:solidFill>
              </a:rPr>
              <a:t>.</a:t>
            </a:r>
          </a:p>
        </p:txBody>
      </p:sp>
      <p:sp>
        <p:nvSpPr>
          <p:cNvPr id="13" name="Oval 12">
            <a:extLst>
              <a:ext uri="{FF2B5EF4-FFF2-40B4-BE49-F238E27FC236}">
                <a16:creationId xmlns:a16="http://schemas.microsoft.com/office/drawing/2014/main" xmlns="" id="{67E1CCCF-B709-2CD4-0784-C46B78FA22E7}"/>
              </a:ext>
            </a:extLst>
          </p:cNvPr>
          <p:cNvSpPr/>
          <p:nvPr/>
        </p:nvSpPr>
        <p:spPr>
          <a:xfrm>
            <a:off x="3684234" y="3950563"/>
            <a:ext cx="2811816" cy="166012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La </a:t>
            </a:r>
            <a:r>
              <a:rPr lang="en-US" sz="1400" b="1" dirty="0" err="1">
                <a:solidFill>
                  <a:schemeClr val="accent1">
                    <a:lumMod val="50000"/>
                  </a:schemeClr>
                </a:solidFill>
              </a:rPr>
              <a:t>atención</a:t>
            </a:r>
            <a:r>
              <a:rPr lang="en-US" sz="1400" b="1" dirty="0">
                <a:solidFill>
                  <a:schemeClr val="accent1">
                    <a:lumMod val="50000"/>
                  </a:schemeClr>
                </a:solidFill>
              </a:rPr>
              <a:t> del </a:t>
            </a:r>
            <a:r>
              <a:rPr lang="en-US" sz="1400" b="1" dirty="0" err="1">
                <a:solidFill>
                  <a:schemeClr val="accent1">
                    <a:lumMod val="50000"/>
                  </a:schemeClr>
                </a:solidFill>
              </a:rPr>
              <a:t>paciente</a:t>
            </a:r>
            <a:r>
              <a:rPr lang="en-US" sz="1400" b="1" dirty="0">
                <a:solidFill>
                  <a:schemeClr val="accent1">
                    <a:lumMod val="50000"/>
                  </a:schemeClr>
                </a:solidFill>
              </a:rPr>
              <a:t> antes, </a:t>
            </a:r>
            <a:r>
              <a:rPr lang="en-US" sz="1400" b="1" dirty="0" err="1">
                <a:solidFill>
                  <a:schemeClr val="accent1">
                    <a:lumMod val="50000"/>
                  </a:schemeClr>
                </a:solidFill>
              </a:rPr>
              <a:t>durante</a:t>
            </a:r>
            <a:r>
              <a:rPr lang="en-US" sz="1400" b="1" dirty="0">
                <a:solidFill>
                  <a:schemeClr val="accent1">
                    <a:lumMod val="50000"/>
                  </a:schemeClr>
                </a:solidFill>
              </a:rPr>
              <a:t> y </a:t>
            </a:r>
            <a:r>
              <a:rPr lang="en-US" sz="1400" b="1" dirty="0" err="1">
                <a:solidFill>
                  <a:schemeClr val="accent1">
                    <a:lumMod val="50000"/>
                  </a:schemeClr>
                </a:solidFill>
              </a:rPr>
              <a:t>después</a:t>
            </a:r>
            <a:r>
              <a:rPr lang="en-US" sz="1400" b="1" dirty="0">
                <a:solidFill>
                  <a:schemeClr val="accent1">
                    <a:lumMod val="50000"/>
                  </a:schemeClr>
                </a:solidFill>
              </a:rPr>
              <a:t> del </a:t>
            </a:r>
            <a:r>
              <a:rPr lang="en-US" sz="1400" b="1" dirty="0" err="1">
                <a:solidFill>
                  <a:schemeClr val="accent1">
                    <a:lumMod val="50000"/>
                  </a:schemeClr>
                </a:solidFill>
              </a:rPr>
              <a:t>contacto</a:t>
            </a:r>
            <a:r>
              <a:rPr lang="en-US" sz="1400" b="1" dirty="0">
                <a:solidFill>
                  <a:schemeClr val="accent1">
                    <a:lumMod val="50000"/>
                  </a:schemeClr>
                </a:solidFill>
              </a:rPr>
              <a:t> con la </a:t>
            </a:r>
            <a:r>
              <a:rPr lang="en-US" sz="1400" b="1" dirty="0" err="1">
                <a:solidFill>
                  <a:schemeClr val="accent1">
                    <a:lumMod val="50000"/>
                  </a:schemeClr>
                </a:solidFill>
              </a:rPr>
              <a:t>institución</a:t>
            </a:r>
            <a:endParaRPr lang="en-US" sz="1400" b="1" dirty="0">
              <a:solidFill>
                <a:schemeClr val="accent1">
                  <a:lumMod val="50000"/>
                </a:schemeClr>
              </a:solidFill>
            </a:endParaRPr>
          </a:p>
        </p:txBody>
      </p:sp>
      <p:sp>
        <p:nvSpPr>
          <p:cNvPr id="2" name="Llamada de flecha hacia arriba 1"/>
          <p:cNvSpPr/>
          <p:nvPr/>
        </p:nvSpPr>
        <p:spPr>
          <a:xfrm>
            <a:off x="2064196" y="5388746"/>
            <a:ext cx="2929631" cy="1399571"/>
          </a:xfrm>
          <a:prstGeom prst="upArrowCallout">
            <a:avLst/>
          </a:prstGeom>
          <a:noFill/>
          <a:ln w="2857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002060"/>
                </a:solidFill>
              </a:rPr>
              <a:t>Esto es lo que queremos saber con las encuestas!</a:t>
            </a:r>
            <a:endParaRPr lang="es-AR" b="1" dirty="0">
              <a:solidFill>
                <a:srgbClr val="002060"/>
              </a:solidFill>
            </a:endParaRPr>
          </a:p>
        </p:txBody>
      </p:sp>
    </p:spTree>
    <p:extLst>
      <p:ext uri="{BB962C8B-B14F-4D97-AF65-F5344CB8AC3E}">
        <p14:creationId xmlns:p14="http://schemas.microsoft.com/office/powerpoint/2010/main" val="21601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839416" y="1556792"/>
            <a:ext cx="10081120" cy="4824536"/>
          </a:xfrm>
          <a:prstGeom prst="roundRect">
            <a:avLst/>
          </a:prstGeom>
          <a:noFill/>
          <a:ln>
            <a:solidFill>
              <a:srgbClr val="0052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rgbClr val="005287"/>
              </a:solidFill>
              <a:latin typeface="Trebuchet MS" panose="020B0603020202020204" pitchFamily="34" charset="0"/>
            </a:endParaRPr>
          </a:p>
        </p:txBody>
      </p:sp>
      <p:sp>
        <p:nvSpPr>
          <p:cNvPr id="4" name="Rectángulo redondeado 3"/>
          <p:cNvSpPr/>
          <p:nvPr/>
        </p:nvSpPr>
        <p:spPr>
          <a:xfrm>
            <a:off x="1415480" y="321384"/>
            <a:ext cx="3168352" cy="717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tx2"/>
                </a:solidFill>
                <a:latin typeface="Trebuchet MS" panose="020B0603020202020204" pitchFamily="34" charset="0"/>
                <a:cs typeface="Times New Roman" panose="02020603050405020304" pitchFamily="18" charset="0"/>
              </a:rPr>
              <a:t>Experiencia del Paciente</a:t>
            </a:r>
          </a:p>
        </p:txBody>
      </p:sp>
      <p:sp>
        <p:nvSpPr>
          <p:cNvPr id="5" name="Rectángulo 4"/>
          <p:cNvSpPr/>
          <p:nvPr/>
        </p:nvSpPr>
        <p:spPr>
          <a:xfrm>
            <a:off x="1415480" y="2132856"/>
            <a:ext cx="9217024" cy="2862322"/>
          </a:xfrm>
          <a:prstGeom prst="rect">
            <a:avLst/>
          </a:prstGeom>
        </p:spPr>
        <p:txBody>
          <a:bodyPr wrap="square">
            <a:spAutoFit/>
          </a:bodyPr>
          <a:lstStyle/>
          <a:p>
            <a:pPr marL="285750" indent="-285750">
              <a:buFontTx/>
              <a:buChar char="-"/>
            </a:pPr>
            <a:r>
              <a:rPr lang="es-AR" b="1" dirty="0" smtClean="0">
                <a:solidFill>
                  <a:srgbClr val="005287"/>
                </a:solidFill>
                <a:latin typeface="Trebuchet MS" panose="020B0603020202020204" pitchFamily="34" charset="0"/>
                <a:cs typeface="Times New Roman" panose="02020603050405020304" pitchFamily="18" charset="0"/>
              </a:rPr>
              <a:t>Esta </a:t>
            </a:r>
            <a:r>
              <a:rPr lang="es-AR" b="1" dirty="0">
                <a:solidFill>
                  <a:srgbClr val="005287"/>
                </a:solidFill>
                <a:latin typeface="Trebuchet MS" panose="020B0603020202020204" pitchFamily="34" charset="0"/>
                <a:cs typeface="Times New Roman" panose="02020603050405020304" pitchFamily="18" charset="0"/>
              </a:rPr>
              <a:t>se gesta en el día a día con un trabajo permanente, continúo, evaluando e implementando los cambios de mejora.</a:t>
            </a:r>
          </a:p>
          <a:p>
            <a:pPr marL="285750" indent="-285750">
              <a:buFontTx/>
              <a:buChar char="-"/>
            </a:pPr>
            <a:endParaRPr lang="es-AR" b="1" dirty="0">
              <a:solidFill>
                <a:srgbClr val="005287"/>
              </a:solidFill>
              <a:latin typeface="Trebuchet MS" panose="020B0603020202020204" pitchFamily="34" charset="0"/>
              <a:cs typeface="Times New Roman" panose="02020603050405020304" pitchFamily="18" charset="0"/>
            </a:endParaRPr>
          </a:p>
          <a:p>
            <a:pPr marL="285750" indent="-285750">
              <a:buFontTx/>
              <a:buChar char="-"/>
            </a:pPr>
            <a:r>
              <a:rPr lang="es-AR" b="1" dirty="0">
                <a:solidFill>
                  <a:srgbClr val="005287"/>
                </a:solidFill>
                <a:latin typeface="Trebuchet MS" panose="020B0603020202020204" pitchFamily="34" charset="0"/>
                <a:cs typeface="Times New Roman" panose="02020603050405020304" pitchFamily="18" charset="0"/>
              </a:rPr>
              <a:t> Nuestros esfuerzos se centrarán en evitar recuerdos negativos y en la producción continua de imágenes positivas, relacionadas a procesos dinámicos, eficientes y de alta empatía en cada uno de los sectores donde transite el paciente. </a:t>
            </a:r>
            <a:br>
              <a:rPr lang="es-AR" b="1" dirty="0">
                <a:solidFill>
                  <a:srgbClr val="005287"/>
                </a:solidFill>
                <a:latin typeface="Trebuchet MS" panose="020B0603020202020204" pitchFamily="34" charset="0"/>
                <a:cs typeface="Times New Roman" panose="02020603050405020304" pitchFamily="18" charset="0"/>
              </a:rPr>
            </a:br>
            <a:r>
              <a:rPr lang="es-AR" b="1" dirty="0">
                <a:solidFill>
                  <a:srgbClr val="005287"/>
                </a:solidFill>
                <a:latin typeface="Trebuchet MS" panose="020B0603020202020204" pitchFamily="34" charset="0"/>
                <a:cs typeface="Times New Roman" panose="02020603050405020304" pitchFamily="18" charset="0"/>
              </a:rPr>
              <a:t> </a:t>
            </a:r>
          </a:p>
          <a:p>
            <a:pPr marL="285750" indent="-285750">
              <a:buFontTx/>
              <a:buChar char="-"/>
            </a:pPr>
            <a:r>
              <a:rPr lang="es-AR" b="1" dirty="0">
                <a:solidFill>
                  <a:srgbClr val="005287"/>
                </a:solidFill>
                <a:latin typeface="Trebuchet MS" panose="020B0603020202020204" pitchFamily="34" charset="0"/>
                <a:cs typeface="Times New Roman" panose="02020603050405020304" pitchFamily="18" charset="0"/>
              </a:rPr>
              <a:t>La experiencia del paciente busca el factor clave del éxito, convertir a la Institución en “única” e “incomparable”. </a:t>
            </a:r>
          </a:p>
        </p:txBody>
      </p:sp>
    </p:spTree>
    <p:extLst>
      <p:ext uri="{BB962C8B-B14F-4D97-AF65-F5344CB8AC3E}">
        <p14:creationId xmlns:p14="http://schemas.microsoft.com/office/powerpoint/2010/main" val="1100109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Rectángulo redondeado 1"/>
          <p:cNvSpPr/>
          <p:nvPr/>
        </p:nvSpPr>
        <p:spPr>
          <a:xfrm>
            <a:off x="1852654" y="1478943"/>
            <a:ext cx="8722581" cy="34508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0000"/>
                </a:solidFill>
                <a:latin typeface="Trebuchet MS" panose="020B0603020202020204" pitchFamily="34" charset="0"/>
                <a:cs typeface="Times New Roman" panose="02020603050405020304" pitchFamily="18" charset="0"/>
              </a:rPr>
              <a:t>“ Momento de la Verdad”</a:t>
            </a:r>
          </a:p>
          <a:p>
            <a:pPr algn="ctr"/>
            <a:r>
              <a:rPr lang="es-MX" dirty="0">
                <a:solidFill>
                  <a:schemeClr val="tx1"/>
                </a:solidFill>
                <a:latin typeface="Trebuchet MS" panose="020B0603020202020204" pitchFamily="34" charset="0"/>
                <a:cs typeface="Times New Roman" panose="02020603050405020304" pitchFamily="18" charset="0"/>
              </a:rPr>
              <a:t/>
            </a:r>
            <a:br>
              <a:rPr lang="es-MX" dirty="0">
                <a:solidFill>
                  <a:schemeClr val="tx1"/>
                </a:solidFill>
                <a:latin typeface="Trebuchet MS" panose="020B0603020202020204" pitchFamily="34" charset="0"/>
                <a:cs typeface="Times New Roman" panose="02020603050405020304" pitchFamily="18" charset="0"/>
              </a:rPr>
            </a:br>
            <a:r>
              <a:rPr lang="es-MX" dirty="0">
                <a:solidFill>
                  <a:schemeClr val="tx1"/>
                </a:solidFill>
                <a:latin typeface="Trebuchet MS" panose="020B0603020202020204" pitchFamily="34" charset="0"/>
                <a:cs typeface="Times New Roman" panose="02020603050405020304" pitchFamily="18" charset="0"/>
              </a:rPr>
              <a:t/>
            </a:r>
            <a:br>
              <a:rPr lang="es-MX" dirty="0">
                <a:solidFill>
                  <a:schemeClr val="tx1"/>
                </a:solidFill>
                <a:latin typeface="Trebuchet MS" panose="020B0603020202020204" pitchFamily="34" charset="0"/>
                <a:cs typeface="Times New Roman" panose="02020603050405020304" pitchFamily="18" charset="0"/>
              </a:rPr>
            </a:br>
            <a:r>
              <a:rPr lang="es-MX" b="1" dirty="0">
                <a:solidFill>
                  <a:schemeClr val="tx1"/>
                </a:solidFill>
                <a:latin typeface="Trebuchet MS" panose="020B0603020202020204" pitchFamily="34" charset="0"/>
                <a:cs typeface="Times New Roman" panose="02020603050405020304" pitchFamily="18" charset="0"/>
              </a:rPr>
              <a:t>Cualquier situación en el que el ciudadano o usuario se pone en contacto con un aspecto de la organización y obtiene un impresión sobre la calidad de su </a:t>
            </a:r>
            <a:r>
              <a:rPr lang="es-MX" b="1" dirty="0" smtClean="0">
                <a:solidFill>
                  <a:schemeClr val="tx1"/>
                </a:solidFill>
                <a:latin typeface="Trebuchet MS" panose="020B0603020202020204" pitchFamily="34" charset="0"/>
                <a:cs typeface="Times New Roman" panose="02020603050405020304" pitchFamily="18" charset="0"/>
              </a:rPr>
              <a:t>servicio</a:t>
            </a:r>
          </a:p>
          <a:p>
            <a:pPr algn="ctr"/>
            <a:endParaRPr lang="es-MX" b="1" dirty="0">
              <a:solidFill>
                <a:schemeClr val="tx1"/>
              </a:solidFill>
              <a:latin typeface="Trebuchet MS" panose="020B0603020202020204" pitchFamily="34" charset="0"/>
              <a:cs typeface="Times New Roman" panose="02020603050405020304" pitchFamily="18" charset="0"/>
            </a:endParaRPr>
          </a:p>
          <a:p>
            <a:pPr algn="ctr"/>
            <a:r>
              <a:rPr lang="es-MX" b="1" dirty="0" smtClean="0">
                <a:solidFill>
                  <a:schemeClr val="tx1"/>
                </a:solidFill>
                <a:latin typeface="Trebuchet MS" panose="020B0603020202020204" pitchFamily="34" charset="0"/>
                <a:cs typeface="Times New Roman" panose="02020603050405020304" pitchFamily="18" charset="0"/>
              </a:rPr>
              <a:t>La </a:t>
            </a:r>
            <a:r>
              <a:rPr lang="es-MX" b="1" dirty="0">
                <a:solidFill>
                  <a:schemeClr val="tx1"/>
                </a:solidFill>
                <a:latin typeface="Trebuchet MS" panose="020B0603020202020204" pitchFamily="34" charset="0"/>
                <a:cs typeface="Times New Roman" panose="02020603050405020304" pitchFamily="18" charset="0"/>
              </a:rPr>
              <a:t>reacción del Cliente ante la experiencia</a:t>
            </a:r>
          </a:p>
          <a:p>
            <a:pPr algn="ctr"/>
            <a:r>
              <a:rPr lang="es-MX" b="1" dirty="0">
                <a:solidFill>
                  <a:schemeClr val="tx1"/>
                </a:solidFill>
                <a:latin typeface="Trebuchet MS" panose="020B0603020202020204" pitchFamily="34" charset="0"/>
                <a:cs typeface="Times New Roman" panose="02020603050405020304" pitchFamily="18" charset="0"/>
              </a:rPr>
              <a:t>Tiene un valor subjetivo y debemos aprender a medirlo en los momentos de la verdad</a:t>
            </a:r>
          </a:p>
          <a:p>
            <a:pPr algn="ctr"/>
            <a:endParaRPr lang="es-MX" b="1" dirty="0">
              <a:solidFill>
                <a:schemeClr val="tx1"/>
              </a:solidFill>
              <a:latin typeface="Trebuchet MS" panose="020B0603020202020204" pitchFamily="34" charset="0"/>
              <a:cs typeface="Times New Roman" panose="02020603050405020304" pitchFamily="18" charset="0"/>
            </a:endParaRPr>
          </a:p>
          <a:p>
            <a:pPr algn="ctr"/>
            <a:r>
              <a:rPr lang="es-MX" b="1" dirty="0">
                <a:solidFill>
                  <a:schemeClr val="tx1"/>
                </a:solidFill>
                <a:latin typeface="Trebuchet MS" panose="020B0603020202020204" pitchFamily="34" charset="0"/>
                <a:cs typeface="Times New Roman" panose="02020603050405020304" pitchFamily="18" charset="0"/>
              </a:rPr>
              <a:t>“ Piense como un cliente”</a:t>
            </a:r>
          </a:p>
          <a:p>
            <a:pPr algn="ctr"/>
            <a:r>
              <a:rPr lang="es-MX" b="1" dirty="0">
                <a:solidFill>
                  <a:schemeClr val="tx1"/>
                </a:solidFill>
                <a:latin typeface="Trebuchet MS" panose="020B0603020202020204" pitchFamily="34" charset="0"/>
                <a:cs typeface="Times New Roman" panose="02020603050405020304" pitchFamily="18" charset="0"/>
              </a:rPr>
              <a:t> </a:t>
            </a:r>
            <a:endParaRPr lang="es-AR" b="1" dirty="0">
              <a:solidFill>
                <a:schemeClr val="tx1"/>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1366951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áfico 9">
            <a:extLst>
              <a:ext uri="{FF2B5EF4-FFF2-40B4-BE49-F238E27FC236}">
                <a16:creationId xmlns:a16="http://schemas.microsoft.com/office/drawing/2014/main" xmlns="" id="{5CF2A06B-9C3E-4EEB-9BE8-928483762E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9988" y="520700"/>
            <a:ext cx="2787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cstate="print"/>
          <a:stretch>
            <a:fillRect/>
          </a:stretch>
        </p:blipFill>
        <p:spPr>
          <a:xfrm>
            <a:off x="547746" y="1417637"/>
            <a:ext cx="6677025" cy="3733800"/>
          </a:xfrm>
          <a:prstGeom prst="rect">
            <a:avLst/>
          </a:prstGeom>
        </p:spPr>
      </p:pic>
      <p:pic>
        <p:nvPicPr>
          <p:cNvPr id="5" name="Imagen 4"/>
          <p:cNvPicPr>
            <a:picLocks noChangeAspect="1"/>
          </p:cNvPicPr>
          <p:nvPr/>
        </p:nvPicPr>
        <p:blipFill>
          <a:blip r:embed="rId4" cstate="print"/>
          <a:stretch>
            <a:fillRect/>
          </a:stretch>
        </p:blipFill>
        <p:spPr>
          <a:xfrm>
            <a:off x="547746" y="341312"/>
            <a:ext cx="1485900" cy="1076325"/>
          </a:xfrm>
          <a:prstGeom prst="rect">
            <a:avLst/>
          </a:prstGeom>
        </p:spPr>
      </p:pic>
      <p:pic>
        <p:nvPicPr>
          <p:cNvPr id="6" name="Imagen 5"/>
          <p:cNvPicPr>
            <a:picLocks noChangeAspect="1"/>
          </p:cNvPicPr>
          <p:nvPr/>
        </p:nvPicPr>
        <p:blipFill>
          <a:blip r:embed="rId5" cstate="print"/>
          <a:stretch>
            <a:fillRect/>
          </a:stretch>
        </p:blipFill>
        <p:spPr>
          <a:xfrm>
            <a:off x="767408" y="5284787"/>
            <a:ext cx="5981700" cy="942975"/>
          </a:xfrm>
          <a:prstGeom prst="rect">
            <a:avLst/>
          </a:prstGeom>
        </p:spPr>
      </p:pic>
      <p:pic>
        <p:nvPicPr>
          <p:cNvPr id="8" name="Imagen 7"/>
          <p:cNvPicPr>
            <a:picLocks noChangeAspect="1"/>
          </p:cNvPicPr>
          <p:nvPr/>
        </p:nvPicPr>
        <p:blipFill>
          <a:blip r:embed="rId6" cstate="print"/>
          <a:stretch>
            <a:fillRect/>
          </a:stretch>
        </p:blipFill>
        <p:spPr>
          <a:xfrm>
            <a:off x="7392144" y="1984374"/>
            <a:ext cx="4419600" cy="3771900"/>
          </a:xfrm>
          <a:prstGeom prst="rect">
            <a:avLst/>
          </a:prstGeom>
        </p:spPr>
      </p:pic>
    </p:spTree>
    <p:extLst>
      <p:ext uri="{BB962C8B-B14F-4D97-AF65-F5344CB8AC3E}">
        <p14:creationId xmlns:p14="http://schemas.microsoft.com/office/powerpoint/2010/main" val="4176738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nvGraphicFramePr>
        <p:xfrm>
          <a:off x="2279576" y="905104"/>
          <a:ext cx="9392592" cy="5877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3 CuadroTexto"/>
          <p:cNvSpPr txBox="1"/>
          <p:nvPr/>
        </p:nvSpPr>
        <p:spPr>
          <a:xfrm>
            <a:off x="263352" y="53812"/>
            <a:ext cx="5832648" cy="740074"/>
          </a:xfrm>
          <a:prstGeom prst="rect">
            <a:avLst/>
          </a:prstGeom>
          <a:noFill/>
        </p:spPr>
        <p:txBody>
          <a:bodyPr wrap="square" rtlCol="0">
            <a:spAutoFit/>
          </a:bodyPr>
          <a:lstStyle/>
          <a:p>
            <a:pPr>
              <a:lnSpc>
                <a:spcPts val="6000"/>
              </a:lnSpc>
            </a:pPr>
            <a:r>
              <a:rPr lang="es-AR" sz="2400" b="1" dirty="0">
                <a:solidFill>
                  <a:srgbClr val="1F376C"/>
                </a:solidFill>
                <a:latin typeface="Trebuchet MS" panose="020B0603020202020204" pitchFamily="34" charset="0"/>
                <a:cs typeface="Arial" pitchFamily="34" charset="0"/>
              </a:rPr>
              <a:t>Historia de Cleveland </a:t>
            </a:r>
            <a:r>
              <a:rPr lang="es-AR" sz="2400" b="1" dirty="0" err="1">
                <a:solidFill>
                  <a:srgbClr val="1F376C"/>
                </a:solidFill>
                <a:latin typeface="Trebuchet MS" panose="020B0603020202020204" pitchFamily="34" charset="0"/>
                <a:cs typeface="Arial" pitchFamily="34" charset="0"/>
              </a:rPr>
              <a:t>Clinic</a:t>
            </a:r>
            <a:endParaRPr lang="es-AR" sz="2400" b="1" dirty="0">
              <a:solidFill>
                <a:srgbClr val="1F376C"/>
              </a:solidFill>
              <a:latin typeface="Trebuchet MS" panose="020B0603020202020204" pitchFamily="34" charset="0"/>
              <a:cs typeface="Arial" pitchFamily="34" charset="0"/>
            </a:endParaRPr>
          </a:p>
        </p:txBody>
      </p:sp>
    </p:spTree>
    <p:extLst>
      <p:ext uri="{BB962C8B-B14F-4D97-AF65-F5344CB8AC3E}">
        <p14:creationId xmlns:p14="http://schemas.microsoft.com/office/powerpoint/2010/main" val="347225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99456" y="510926"/>
            <a:ext cx="5832648" cy="763671"/>
          </a:xfrm>
          <a:prstGeom prst="rect">
            <a:avLst/>
          </a:prstGeom>
          <a:noFill/>
        </p:spPr>
        <p:txBody>
          <a:bodyPr wrap="square" rtlCol="0">
            <a:spAutoFit/>
          </a:bodyPr>
          <a:lstStyle/>
          <a:p>
            <a:pPr>
              <a:lnSpc>
                <a:spcPts val="6000"/>
              </a:lnSpc>
            </a:pPr>
            <a:r>
              <a:rPr lang="es-AR" sz="3200" b="1" dirty="0">
                <a:solidFill>
                  <a:srgbClr val="1F376C"/>
                </a:solidFill>
                <a:latin typeface="Trebuchet MS" panose="020B0603020202020204" pitchFamily="34" charset="0"/>
                <a:cs typeface="Times New Roman" panose="02020603050405020304" pitchFamily="18" charset="0"/>
              </a:rPr>
              <a:t>Objetivo</a:t>
            </a:r>
          </a:p>
        </p:txBody>
      </p:sp>
      <p:sp>
        <p:nvSpPr>
          <p:cNvPr id="7" name="6 CuadroTexto"/>
          <p:cNvSpPr txBox="1"/>
          <p:nvPr/>
        </p:nvSpPr>
        <p:spPr>
          <a:xfrm>
            <a:off x="1415480" y="1700808"/>
            <a:ext cx="8352928" cy="1708160"/>
          </a:xfrm>
          <a:prstGeom prst="rect">
            <a:avLst/>
          </a:prstGeom>
          <a:noFill/>
        </p:spPr>
        <p:txBody>
          <a:bodyPr wrap="square" rtlCol="0">
            <a:spAutoFit/>
          </a:bodyPr>
          <a:lstStyle/>
          <a:p>
            <a:pPr>
              <a:lnSpc>
                <a:spcPts val="1800"/>
              </a:lnSpc>
            </a:pPr>
            <a:r>
              <a:rPr lang="es-ES" b="1" u="sng" dirty="0">
                <a:solidFill>
                  <a:srgbClr val="1F376C"/>
                </a:solidFill>
                <a:latin typeface="Trebuchet MS" panose="020B0603020202020204" pitchFamily="34" charset="0"/>
                <a:cs typeface="Arial" pitchFamily="34" charset="0"/>
              </a:rPr>
              <a:t>“</a:t>
            </a:r>
            <a:r>
              <a:rPr lang="es-ES" b="1" u="sng" dirty="0" err="1">
                <a:solidFill>
                  <a:srgbClr val="1F376C"/>
                </a:solidFill>
                <a:latin typeface="Trebuchet MS" panose="020B0603020202020204" pitchFamily="34" charset="0"/>
                <a:cs typeface="Times New Roman" panose="02020603050405020304" pitchFamily="18" charset="0"/>
              </a:rPr>
              <a:t>Patients</a:t>
            </a:r>
            <a:r>
              <a:rPr lang="es-ES" b="1" u="sng" dirty="0">
                <a:solidFill>
                  <a:srgbClr val="1F376C"/>
                </a:solidFill>
                <a:latin typeface="Trebuchet MS" panose="020B0603020202020204" pitchFamily="34" charset="0"/>
                <a:cs typeface="Times New Roman" panose="02020603050405020304" pitchFamily="18" charset="0"/>
              </a:rPr>
              <a:t> </a:t>
            </a:r>
            <a:r>
              <a:rPr lang="es-ES" b="1" u="sng" dirty="0" err="1">
                <a:solidFill>
                  <a:srgbClr val="1F376C"/>
                </a:solidFill>
                <a:latin typeface="Trebuchet MS" panose="020B0603020202020204" pitchFamily="34" charset="0"/>
                <a:cs typeface="Times New Roman" panose="02020603050405020304" pitchFamily="18" charset="0"/>
              </a:rPr>
              <a:t>First</a:t>
            </a:r>
            <a:r>
              <a:rPr lang="es-ES" b="1" u="sng" dirty="0">
                <a:solidFill>
                  <a:srgbClr val="1F376C"/>
                </a:solidFill>
                <a:latin typeface="Trebuchet MS" panose="020B0603020202020204" pitchFamily="34" charset="0"/>
                <a:cs typeface="Times New Roman" panose="02020603050405020304" pitchFamily="18" charset="0"/>
              </a:rPr>
              <a:t>” (“Los pacientes Primero”)</a:t>
            </a:r>
          </a:p>
          <a:p>
            <a:pPr>
              <a:lnSpc>
                <a:spcPts val="1800"/>
              </a:lnSpc>
            </a:pPr>
            <a:endParaRPr lang="es-ES" b="1" u="sng" dirty="0">
              <a:solidFill>
                <a:srgbClr val="002060"/>
              </a:solidFill>
              <a:latin typeface="Trebuchet MS" panose="020B0603020202020204" pitchFamily="34" charset="0"/>
              <a:cs typeface="Times New Roman" panose="02020603050405020304" pitchFamily="18" charset="0"/>
            </a:endParaRPr>
          </a:p>
          <a:p>
            <a:pPr>
              <a:lnSpc>
                <a:spcPts val="1800"/>
              </a:lnSpc>
            </a:pPr>
            <a:r>
              <a:rPr lang="es-ES" b="1" dirty="0">
                <a:solidFill>
                  <a:srgbClr val="002060"/>
                </a:solidFill>
                <a:latin typeface="Trebuchet MS" panose="020B0603020202020204" pitchFamily="34" charset="0"/>
                <a:cs typeface="Times New Roman" panose="02020603050405020304" pitchFamily="18" charset="0"/>
              </a:rPr>
              <a:t>Que todas las personas de la organización tuvieran una clara comprensión de por qué iban a trabajar ahí todos los días y cuál era la razón de la existencia de la Cleveland </a:t>
            </a:r>
            <a:r>
              <a:rPr lang="es-ES" b="1" dirty="0" err="1">
                <a:solidFill>
                  <a:srgbClr val="002060"/>
                </a:solidFill>
                <a:latin typeface="Trebuchet MS" panose="020B0603020202020204" pitchFamily="34" charset="0"/>
                <a:cs typeface="Times New Roman" panose="02020603050405020304" pitchFamily="18" charset="0"/>
              </a:rPr>
              <a:t>Clinic</a:t>
            </a:r>
            <a:r>
              <a:rPr lang="es-ES" b="1" dirty="0">
                <a:solidFill>
                  <a:srgbClr val="002060"/>
                </a:solidFill>
                <a:latin typeface="Trebuchet MS" panose="020B0603020202020204" pitchFamily="34" charset="0"/>
                <a:cs typeface="Times New Roman" panose="02020603050405020304" pitchFamily="18" charset="0"/>
              </a:rPr>
              <a:t>. </a:t>
            </a:r>
          </a:p>
          <a:p>
            <a:pPr>
              <a:lnSpc>
                <a:spcPts val="1800"/>
              </a:lnSpc>
            </a:pPr>
            <a:endParaRPr lang="es-ES" dirty="0">
              <a:solidFill>
                <a:srgbClr val="808184"/>
              </a:solidFill>
              <a:latin typeface="Trebuchet MS" panose="020B0603020202020204" pitchFamily="34" charset="0"/>
              <a:cs typeface="Arial" pitchFamily="34" charset="0"/>
            </a:endParaRPr>
          </a:p>
          <a:p>
            <a:pPr>
              <a:lnSpc>
                <a:spcPts val="1800"/>
              </a:lnSpc>
            </a:pPr>
            <a:r>
              <a:rPr lang="es-ES" dirty="0">
                <a:solidFill>
                  <a:srgbClr val="808184"/>
                </a:solidFill>
                <a:latin typeface="Trebuchet MS" panose="020B0603020202020204" pitchFamily="34" charset="0"/>
                <a:cs typeface="Arial" pitchFamily="34" charset="0"/>
              </a:rPr>
              <a:t>.</a:t>
            </a:r>
            <a:endParaRPr lang="es-AR" dirty="0">
              <a:solidFill>
                <a:srgbClr val="808184"/>
              </a:solidFill>
              <a:latin typeface="Trebuchet MS" panose="020B0603020202020204" pitchFamily="34" charset="0"/>
              <a:cs typeface="Arial" pitchFamily="34" charset="0"/>
            </a:endParaRPr>
          </a:p>
        </p:txBody>
      </p:sp>
      <p:sp>
        <p:nvSpPr>
          <p:cNvPr id="9" name="8 CuadroTexto"/>
          <p:cNvSpPr txBox="1"/>
          <p:nvPr/>
        </p:nvSpPr>
        <p:spPr>
          <a:xfrm>
            <a:off x="1703512" y="5410853"/>
            <a:ext cx="6696744" cy="666273"/>
          </a:xfrm>
          <a:prstGeom prst="rect">
            <a:avLst/>
          </a:prstGeom>
          <a:noFill/>
        </p:spPr>
        <p:txBody>
          <a:bodyPr wrap="square" rtlCol="0">
            <a:spAutoFit/>
          </a:bodyPr>
          <a:lstStyle/>
          <a:p>
            <a:pPr>
              <a:lnSpc>
                <a:spcPts val="2400"/>
              </a:lnSpc>
            </a:pPr>
            <a:r>
              <a:rPr lang="en-US" sz="1200" dirty="0"/>
              <a:t>“</a:t>
            </a:r>
            <a:r>
              <a:rPr lang="en-US" sz="1200" dirty="0">
                <a:latin typeface="Trebuchet MS" panose="020B0603020202020204" pitchFamily="34" charset="0"/>
              </a:rPr>
              <a:t>Service Fanatics: How to Build Superior Patient Experience the Cleveland Clinic Way”, Dr. James </a:t>
            </a:r>
            <a:r>
              <a:rPr lang="en-US" sz="1200" dirty="0" err="1">
                <a:latin typeface="Trebuchet MS" panose="020B0603020202020204" pitchFamily="34" charset="0"/>
              </a:rPr>
              <a:t>Merlino</a:t>
            </a:r>
            <a:r>
              <a:rPr lang="en-US" sz="1200" dirty="0">
                <a:latin typeface="Trebuchet MS" panose="020B0603020202020204" pitchFamily="34" charset="0"/>
              </a:rPr>
              <a:t>, 2015</a:t>
            </a:r>
            <a:endParaRPr lang="es-AR" sz="1200" dirty="0">
              <a:solidFill>
                <a:srgbClr val="1F376C"/>
              </a:solidFill>
              <a:latin typeface="Trebuchet MS" panose="020B0603020202020204" pitchFamily="34" charset="0"/>
              <a:cs typeface="Arial" pitchFamily="34" charset="0"/>
            </a:endParaRPr>
          </a:p>
        </p:txBody>
      </p:sp>
      <p:sp>
        <p:nvSpPr>
          <p:cNvPr id="2" name="Rectángulo redondeado 1"/>
          <p:cNvSpPr/>
          <p:nvPr/>
        </p:nvSpPr>
        <p:spPr>
          <a:xfrm>
            <a:off x="1055440" y="3310480"/>
            <a:ext cx="9721080" cy="18127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s-ES" dirty="0">
                <a:solidFill>
                  <a:schemeClr val="accent1">
                    <a:lumMod val="50000"/>
                  </a:schemeClr>
                </a:solidFill>
                <a:latin typeface="Trebuchet MS" panose="020B0603020202020204" pitchFamily="34" charset="0"/>
                <a:cs typeface="Arial" pitchFamily="34" charset="0"/>
              </a:rPr>
              <a:t>“</a:t>
            </a:r>
            <a:r>
              <a:rPr lang="es-ES" b="1" dirty="0">
                <a:solidFill>
                  <a:schemeClr val="accent1">
                    <a:lumMod val="50000"/>
                  </a:schemeClr>
                </a:solidFill>
                <a:latin typeface="Trebuchet MS" panose="020B0603020202020204" pitchFamily="34" charset="0"/>
                <a:cs typeface="Times New Roman" panose="02020603050405020304" pitchFamily="18" charset="0"/>
              </a:rPr>
              <a:t>Los pacientes son las personas más importantes de la organización. </a:t>
            </a:r>
          </a:p>
          <a:p>
            <a:pPr algn="ctr">
              <a:lnSpc>
                <a:spcPct val="150000"/>
              </a:lnSpc>
            </a:pPr>
            <a:r>
              <a:rPr lang="es-ES" b="1" dirty="0">
                <a:solidFill>
                  <a:schemeClr val="accent1">
                    <a:lumMod val="50000"/>
                  </a:schemeClr>
                </a:solidFill>
                <a:latin typeface="Trebuchet MS" panose="020B0603020202020204" pitchFamily="34" charset="0"/>
                <a:cs typeface="Times New Roman" panose="02020603050405020304" pitchFamily="18" charset="0"/>
              </a:rPr>
              <a:t>Sin pacientes, no habría hospitales, ni trabajadores de la salud, ni trabajo.”</a:t>
            </a:r>
            <a:endParaRPr lang="es-AR" b="1" dirty="0">
              <a:solidFill>
                <a:schemeClr val="accent1">
                  <a:lumMod val="50000"/>
                </a:schemeClr>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3444726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57600" y="564543"/>
            <a:ext cx="3872285" cy="7315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cs typeface="Times New Roman" panose="02020603050405020304" pitchFamily="18" charset="0"/>
              </a:rPr>
              <a:t>Satisfacción del  Paciente</a:t>
            </a:r>
          </a:p>
        </p:txBody>
      </p:sp>
      <p:sp>
        <p:nvSpPr>
          <p:cNvPr id="3" name="Rectángulo 2"/>
          <p:cNvSpPr/>
          <p:nvPr/>
        </p:nvSpPr>
        <p:spPr>
          <a:xfrm>
            <a:off x="636103" y="2138901"/>
            <a:ext cx="10599089" cy="310896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latin typeface="Trebuchet MS" panose="020B0603020202020204" pitchFamily="34" charset="0"/>
              <a:cs typeface="Times New Roman" panose="02020603050405020304" pitchFamily="18" charset="0"/>
            </a:endParaRPr>
          </a:p>
        </p:txBody>
      </p:sp>
      <p:sp>
        <p:nvSpPr>
          <p:cNvPr id="4" name="Rectángulo 3"/>
          <p:cNvSpPr/>
          <p:nvPr/>
        </p:nvSpPr>
        <p:spPr>
          <a:xfrm>
            <a:off x="707665" y="2690336"/>
            <a:ext cx="10416209" cy="2031325"/>
          </a:xfrm>
          <a:prstGeom prst="rect">
            <a:avLst/>
          </a:prstGeom>
        </p:spPr>
        <p:txBody>
          <a:bodyPr wrap="square">
            <a:spAutoFit/>
          </a:bodyPr>
          <a:lstStyle/>
          <a:p>
            <a:r>
              <a:rPr lang="es-MX" dirty="0">
                <a:latin typeface="Trebuchet MS" panose="020B0603020202020204" pitchFamily="34" charset="0"/>
                <a:cs typeface="Times New Roman" panose="02020603050405020304" pitchFamily="18" charset="0"/>
              </a:rPr>
              <a:t>Desde 2007, los programas de seguridad social del Medicare y </a:t>
            </a:r>
            <a:r>
              <a:rPr lang="es-MX" dirty="0" err="1">
                <a:latin typeface="Trebuchet MS" panose="020B0603020202020204" pitchFamily="34" charset="0"/>
                <a:cs typeface="Times New Roman" panose="02020603050405020304" pitchFamily="18" charset="0"/>
              </a:rPr>
              <a:t>Medicaid</a:t>
            </a:r>
            <a:r>
              <a:rPr lang="es-MX" dirty="0">
                <a:latin typeface="Trebuchet MS" panose="020B0603020202020204" pitchFamily="34" charset="0"/>
                <a:cs typeface="Times New Roman" panose="02020603050405020304" pitchFamily="18" charset="0"/>
              </a:rPr>
              <a:t> requieren que todos los hospitales que les prestan servicios encuesten a sus pacientes utilizando un modelo estandarizado (Hospital </a:t>
            </a:r>
            <a:r>
              <a:rPr lang="es-MX" dirty="0" err="1">
                <a:latin typeface="Trebuchet MS" panose="020B0603020202020204" pitchFamily="34" charset="0"/>
                <a:cs typeface="Times New Roman" panose="02020603050405020304" pitchFamily="18" charset="0"/>
              </a:rPr>
              <a:t>Consumer</a:t>
            </a:r>
            <a:r>
              <a:rPr lang="es-MX" dirty="0">
                <a:latin typeface="Trebuchet MS" panose="020B0603020202020204" pitchFamily="34" charset="0"/>
                <a:cs typeface="Times New Roman" panose="02020603050405020304" pitchFamily="18" charset="0"/>
              </a:rPr>
              <a:t> </a:t>
            </a:r>
            <a:r>
              <a:rPr lang="es-MX" dirty="0" err="1">
                <a:latin typeface="Trebuchet MS" panose="020B0603020202020204" pitchFamily="34" charset="0"/>
                <a:cs typeface="Times New Roman" panose="02020603050405020304" pitchFamily="18" charset="0"/>
              </a:rPr>
              <a:t>Assessment</a:t>
            </a:r>
            <a:r>
              <a:rPr lang="es-MX" dirty="0">
                <a:latin typeface="Trebuchet MS" panose="020B0603020202020204" pitchFamily="34" charset="0"/>
                <a:cs typeface="Times New Roman" panose="02020603050405020304" pitchFamily="18" charset="0"/>
              </a:rPr>
              <a:t> of </a:t>
            </a:r>
            <a:r>
              <a:rPr lang="es-MX" dirty="0" err="1">
                <a:latin typeface="Trebuchet MS" panose="020B0603020202020204" pitchFamily="34" charset="0"/>
                <a:cs typeface="Times New Roman" panose="02020603050405020304" pitchFamily="18" charset="0"/>
              </a:rPr>
              <a:t>Healthcare</a:t>
            </a:r>
            <a:r>
              <a:rPr lang="es-MX" dirty="0">
                <a:latin typeface="Trebuchet MS" panose="020B0603020202020204" pitchFamily="34" charset="0"/>
                <a:cs typeface="Times New Roman" panose="02020603050405020304" pitchFamily="18" charset="0"/>
              </a:rPr>
              <a:t> </a:t>
            </a:r>
            <a:r>
              <a:rPr lang="es-MX" dirty="0" err="1">
                <a:latin typeface="Trebuchet MS" panose="020B0603020202020204" pitchFamily="34" charset="0"/>
                <a:cs typeface="Times New Roman" panose="02020603050405020304" pitchFamily="18" charset="0"/>
              </a:rPr>
              <a:t>Providers</a:t>
            </a:r>
            <a:r>
              <a:rPr lang="es-MX" dirty="0">
                <a:latin typeface="Trebuchet MS" panose="020B0603020202020204" pitchFamily="34" charset="0"/>
                <a:cs typeface="Times New Roman" panose="02020603050405020304" pitchFamily="18" charset="0"/>
              </a:rPr>
              <a:t> and </a:t>
            </a:r>
            <a:r>
              <a:rPr lang="es-MX" dirty="0" err="1">
                <a:latin typeface="Trebuchet MS" panose="020B0603020202020204" pitchFamily="34" charset="0"/>
                <a:cs typeface="Times New Roman" panose="02020603050405020304" pitchFamily="18" charset="0"/>
              </a:rPr>
              <a:t>Systems</a:t>
            </a:r>
            <a:r>
              <a:rPr lang="es-MX" dirty="0">
                <a:latin typeface="Trebuchet MS" panose="020B0603020202020204" pitchFamily="34" charset="0"/>
                <a:cs typeface="Times New Roman" panose="02020603050405020304" pitchFamily="18" charset="0"/>
              </a:rPr>
              <a:t>-HCAHPS -)</a:t>
            </a:r>
          </a:p>
          <a:p>
            <a:endParaRPr lang="es-MX" dirty="0">
              <a:latin typeface="Trebuchet MS" panose="020B0603020202020204" pitchFamily="34" charset="0"/>
              <a:cs typeface="Times New Roman" panose="02020603050405020304" pitchFamily="18" charset="0"/>
            </a:endParaRPr>
          </a:p>
          <a:p>
            <a:r>
              <a:rPr lang="es-MX" dirty="0">
                <a:latin typeface="Trebuchet MS" panose="020B0603020202020204" pitchFamily="34" charset="0"/>
                <a:cs typeface="Times New Roman" panose="02020603050405020304" pitchFamily="18" charset="0"/>
              </a:rPr>
              <a:t>La mayoría de la evidencia científica parece confirmar que cuanto más alto califican los pacientes su experiencia hospitalaria, mejores son los resultados de su atención y menores las posibilidades de ser demandados por mala praxis. </a:t>
            </a:r>
            <a:endParaRPr lang="es-AR" dirty="0">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3859387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41697" y="409962"/>
            <a:ext cx="3872285" cy="7315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cs typeface="Times New Roman" panose="02020603050405020304" pitchFamily="18" charset="0"/>
              </a:rPr>
              <a:t>Encuestas de Satisfacción-Indicadores</a:t>
            </a:r>
          </a:p>
        </p:txBody>
      </p:sp>
      <p:sp>
        <p:nvSpPr>
          <p:cNvPr id="3" name="Rectángulo 2"/>
          <p:cNvSpPr/>
          <p:nvPr/>
        </p:nvSpPr>
        <p:spPr>
          <a:xfrm>
            <a:off x="357809" y="2138901"/>
            <a:ext cx="11537342" cy="454814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636103" y="2335856"/>
            <a:ext cx="10543429" cy="923330"/>
          </a:xfrm>
          <a:prstGeom prst="rect">
            <a:avLst/>
          </a:prstGeom>
        </p:spPr>
        <p:txBody>
          <a:bodyPr wrap="square">
            <a:spAutoFit/>
          </a:bodyPr>
          <a:lstStyle/>
          <a:p>
            <a:r>
              <a:rPr lang="es-MX" dirty="0">
                <a:latin typeface="Trebuchet MS" panose="020B0603020202020204" pitchFamily="34" charset="0"/>
                <a:cs typeface="Times New Roman" panose="02020603050405020304" pitchFamily="18" charset="0"/>
              </a:rPr>
              <a:t>Los resultados de las encuestas de satisfacción serían entonces indicadores importantes para los responsables de identificar y seguir cuestiones atinentes a la calidad y seguridad de la atención brindada en sus respectivas organizaciones. </a:t>
            </a:r>
            <a:endParaRPr lang="es-AR" dirty="0">
              <a:latin typeface="Trebuchet MS" panose="020B0603020202020204" pitchFamily="34" charset="0"/>
              <a:cs typeface="Times New Roman" panose="02020603050405020304" pitchFamily="18" charset="0"/>
            </a:endParaRPr>
          </a:p>
        </p:txBody>
      </p:sp>
      <p:sp>
        <p:nvSpPr>
          <p:cNvPr id="6" name="Rectángulo 5"/>
          <p:cNvSpPr/>
          <p:nvPr/>
        </p:nvSpPr>
        <p:spPr>
          <a:xfrm>
            <a:off x="636104" y="3796130"/>
            <a:ext cx="10909190" cy="2308324"/>
          </a:xfrm>
          <a:prstGeom prst="rect">
            <a:avLst/>
          </a:prstGeom>
        </p:spPr>
        <p:txBody>
          <a:bodyPr wrap="square">
            <a:spAutoFit/>
          </a:bodyPr>
          <a:lstStyle/>
          <a:p>
            <a:r>
              <a:rPr lang="es-MX" dirty="0">
                <a:latin typeface="Trebuchet MS" panose="020B0603020202020204" pitchFamily="34" charset="0"/>
                <a:cs typeface="Times New Roman" panose="02020603050405020304" pitchFamily="18" charset="0"/>
              </a:rPr>
              <a:t>Dos indicadores generales de las encuestas, como el puntaje total de 0 a 10 y si recomendaría el hospital, tuvieron una fuerte relación con un mejor desempeño técnico (cumplimiento de mejores prácticas) en la atención de casos de neumonías </a:t>
            </a:r>
            <a:r>
              <a:rPr lang="es-MX" dirty="0" err="1">
                <a:latin typeface="Trebuchet MS" panose="020B0603020202020204" pitchFamily="34" charset="0"/>
                <a:cs typeface="Times New Roman" panose="02020603050405020304" pitchFamily="18" charset="0"/>
              </a:rPr>
              <a:t>extrahospitalarias</a:t>
            </a:r>
            <a:r>
              <a:rPr lang="es-MX" dirty="0">
                <a:latin typeface="Trebuchet MS" panose="020B0603020202020204" pitchFamily="34" charset="0"/>
                <a:cs typeface="Times New Roman" panose="02020603050405020304" pitchFamily="18" charset="0"/>
              </a:rPr>
              <a:t>, insuficiencia cardíaca congestiva, infarto de miocardio y atención quirúrgica. Otras buenas experiencias de los pacientes en todas las áreas investigadas se asociaron con una menor tasa de úlceras por decúbito. Las infecciones intrahospitalarias estuvieron a su vez fuertemente relacionadas con la percepción que tenían los pacientes sobre la limpieza y tranquilidad del ambiente hospitalario y el nivel de comunicación y respuesta del personal. </a:t>
            </a:r>
            <a:endParaRPr lang="es-AR" dirty="0">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4186124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41697" y="409962"/>
            <a:ext cx="3872285" cy="7315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cs typeface="Times New Roman" panose="02020603050405020304" pitchFamily="18" charset="0"/>
              </a:rPr>
              <a:t>Encuestas de Satisfacción-Indicadores</a:t>
            </a:r>
          </a:p>
        </p:txBody>
      </p:sp>
      <p:sp>
        <p:nvSpPr>
          <p:cNvPr id="3" name="Rectángulo 2"/>
          <p:cNvSpPr/>
          <p:nvPr/>
        </p:nvSpPr>
        <p:spPr>
          <a:xfrm>
            <a:off x="357809" y="2138901"/>
            <a:ext cx="11537342" cy="374382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latin typeface="Trebuchet MS" panose="020B0603020202020204" pitchFamily="34" charset="0"/>
              <a:cs typeface="Times New Roman" panose="02020603050405020304" pitchFamily="18" charset="0"/>
            </a:endParaRPr>
          </a:p>
        </p:txBody>
      </p:sp>
      <p:sp>
        <p:nvSpPr>
          <p:cNvPr id="4" name="Rectángulo 3"/>
          <p:cNvSpPr/>
          <p:nvPr/>
        </p:nvSpPr>
        <p:spPr>
          <a:xfrm>
            <a:off x="485029" y="2466402"/>
            <a:ext cx="11282901" cy="3693319"/>
          </a:xfrm>
          <a:prstGeom prst="rect">
            <a:avLst/>
          </a:prstGeom>
        </p:spPr>
        <p:txBody>
          <a:bodyPr wrap="square">
            <a:spAutoFit/>
          </a:bodyPr>
          <a:lstStyle/>
          <a:p>
            <a:r>
              <a:rPr lang="es-MX" dirty="0">
                <a:latin typeface="Trebuchet MS" panose="020B0603020202020204" pitchFamily="34" charset="0"/>
                <a:cs typeface="Times New Roman" panose="02020603050405020304" pitchFamily="18" charset="0"/>
              </a:rPr>
              <a:t>Los pacientes satisfechos son más propensos a comprender y cumplir con las instrucciones y medicación que se le dan al momento del alta, facilitando mejores resultados</a:t>
            </a:r>
            <a:br>
              <a:rPr lang="es-MX" dirty="0">
                <a:latin typeface="Trebuchet MS" panose="020B0603020202020204" pitchFamily="34" charset="0"/>
                <a:cs typeface="Times New Roman" panose="02020603050405020304" pitchFamily="18" charset="0"/>
              </a:rPr>
            </a:br>
            <a:r>
              <a:rPr lang="es-MX" dirty="0">
                <a:latin typeface="Trebuchet MS" panose="020B0603020202020204" pitchFamily="34" charset="0"/>
                <a:cs typeface="Times New Roman" panose="02020603050405020304" pitchFamily="18" charset="0"/>
              </a:rPr>
              <a:t/>
            </a:r>
            <a:br>
              <a:rPr lang="es-MX" dirty="0">
                <a:latin typeface="Trebuchet MS" panose="020B0603020202020204" pitchFamily="34" charset="0"/>
                <a:cs typeface="Times New Roman" panose="02020603050405020304" pitchFamily="18" charset="0"/>
              </a:rPr>
            </a:br>
            <a:r>
              <a:rPr lang="es-MX" dirty="0">
                <a:latin typeface="Trebuchet MS" panose="020B0603020202020204" pitchFamily="34" charset="0"/>
                <a:cs typeface="Times New Roman" panose="02020603050405020304" pitchFamily="18" charset="0"/>
              </a:rPr>
              <a:t>La satisfacción del Paciente es un valor que guía el cambio estratégico hacia una nueva gestión de Calidad de los Servicios</a:t>
            </a:r>
            <a:br>
              <a:rPr lang="es-MX" dirty="0">
                <a:latin typeface="Trebuchet MS" panose="020B0603020202020204" pitchFamily="34" charset="0"/>
                <a:cs typeface="Times New Roman" panose="02020603050405020304" pitchFamily="18" charset="0"/>
              </a:rPr>
            </a:br>
            <a:endParaRPr lang="es-MX" dirty="0">
              <a:latin typeface="Trebuchet MS" panose="020B0603020202020204" pitchFamily="34" charset="0"/>
              <a:cs typeface="Times New Roman" panose="02020603050405020304" pitchFamily="18" charset="0"/>
            </a:endParaRPr>
          </a:p>
          <a:p>
            <a:r>
              <a:rPr lang="es-MX" dirty="0">
                <a:latin typeface="Trebuchet MS" panose="020B0603020202020204" pitchFamily="34" charset="0"/>
                <a:cs typeface="Times New Roman" panose="02020603050405020304" pitchFamily="18" charset="0"/>
              </a:rPr>
              <a:t>Conocer el grado de Satisfacción requiere de un proceso constante de mediciones y análisis de mercado potencial y cautivo para diseñar y/o rediseñar los métodos que adecuen y superen las expectativas del cliente.</a:t>
            </a:r>
          </a:p>
          <a:p>
            <a:endParaRPr lang="es-MX" dirty="0">
              <a:latin typeface="Trebuchet MS" panose="020B0603020202020204" pitchFamily="34" charset="0"/>
              <a:cs typeface="Times New Roman" panose="02020603050405020304" pitchFamily="18" charset="0"/>
            </a:endParaRPr>
          </a:p>
          <a:p>
            <a:r>
              <a:rPr lang="es-MX" dirty="0">
                <a:latin typeface="Trebuchet MS" panose="020B0603020202020204" pitchFamily="34" charset="0"/>
                <a:cs typeface="Times New Roman" panose="02020603050405020304" pitchFamily="18" charset="0"/>
              </a:rPr>
              <a:t>                                                                       “ Gestionar la Voz del Paciente”</a:t>
            </a:r>
          </a:p>
          <a:p>
            <a:endParaRPr lang="es-MX" dirty="0">
              <a:latin typeface="Trebuchet MS" panose="020B0603020202020204" pitchFamily="34" charset="0"/>
              <a:cs typeface="Times New Roman" panose="02020603050405020304" pitchFamily="18" charset="0"/>
            </a:endParaRPr>
          </a:p>
          <a:p>
            <a:endParaRPr lang="es-A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3721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57807" y="2371560"/>
            <a:ext cx="11537342" cy="30453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485028" y="2677449"/>
            <a:ext cx="11282901" cy="2585323"/>
          </a:xfrm>
          <a:prstGeom prst="rect">
            <a:avLst/>
          </a:prstGeom>
        </p:spPr>
        <p:txBody>
          <a:bodyPr wrap="square">
            <a:spAutoFit/>
          </a:bodyPr>
          <a:lstStyle/>
          <a:p>
            <a:pPr marL="285750" indent="-285750">
              <a:buClr>
                <a:srgbClr val="FF0000"/>
              </a:buClr>
              <a:buFont typeface="Wingdings" panose="05000000000000000000" pitchFamily="2" charset="2"/>
              <a:buChar char="v"/>
            </a:pPr>
            <a:r>
              <a:rPr lang="es-MX" dirty="0">
                <a:latin typeface="Trebuchet MS" panose="020B0603020202020204" pitchFamily="34" charset="0"/>
                <a:cs typeface="Times New Roman" panose="02020603050405020304" pitchFamily="18" charset="0"/>
              </a:rPr>
              <a:t>Un Paciente satisfecho generalmente vuelve. La Organización obtiene el beneficio de la </a:t>
            </a:r>
            <a:r>
              <a:rPr lang="es-MX" i="1" dirty="0">
                <a:latin typeface="Trebuchet MS" panose="020B0603020202020204" pitchFamily="34" charset="0"/>
                <a:cs typeface="Times New Roman" panose="02020603050405020304" pitchFamily="18" charset="0"/>
              </a:rPr>
              <a:t>“Fidelidad” </a:t>
            </a:r>
            <a:r>
              <a:rPr lang="es-MX" dirty="0">
                <a:latin typeface="Trebuchet MS" panose="020B0603020202020204" pitchFamily="34" charset="0"/>
                <a:cs typeface="Times New Roman" panose="02020603050405020304" pitchFamily="18" charset="0"/>
              </a:rPr>
              <a:t>y genera la posibilidad de ofrecerle el mismo u otros productos en el futuro</a:t>
            </a:r>
            <a:br>
              <a:rPr lang="es-MX" dirty="0">
                <a:latin typeface="Trebuchet MS" panose="020B0603020202020204" pitchFamily="34" charset="0"/>
                <a:cs typeface="Times New Roman" panose="02020603050405020304" pitchFamily="18" charset="0"/>
              </a:rPr>
            </a:br>
            <a:endParaRPr lang="es-MX" dirty="0">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dirty="0">
                <a:latin typeface="Trebuchet MS" panose="020B0603020202020204" pitchFamily="34" charset="0"/>
                <a:cs typeface="Times New Roman" panose="02020603050405020304" pitchFamily="18" charset="0"/>
              </a:rPr>
              <a:t>Un Paciente satisfecho comunica a otros sus </a:t>
            </a:r>
            <a:r>
              <a:rPr lang="es-MX" i="1" dirty="0">
                <a:latin typeface="Trebuchet MS" panose="020B0603020202020204" pitchFamily="34" charset="0"/>
                <a:cs typeface="Times New Roman" panose="02020603050405020304" pitchFamily="18" charset="0"/>
              </a:rPr>
              <a:t>experiencias positivas</a:t>
            </a:r>
            <a:r>
              <a:rPr lang="es-MX" dirty="0">
                <a:latin typeface="Trebuchet MS" panose="020B0603020202020204" pitchFamily="34" charset="0"/>
                <a:cs typeface="Times New Roman" panose="02020603050405020304" pitchFamily="18" charset="0"/>
              </a:rPr>
              <a:t>. Y la organización obtienen el beneficio de la difusión gratuita </a:t>
            </a:r>
            <a:br>
              <a:rPr lang="es-MX" dirty="0">
                <a:latin typeface="Trebuchet MS" panose="020B0603020202020204" pitchFamily="34" charset="0"/>
                <a:cs typeface="Times New Roman" panose="02020603050405020304" pitchFamily="18" charset="0"/>
              </a:rPr>
            </a:br>
            <a:endParaRPr lang="es-MX" dirty="0">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dirty="0">
                <a:latin typeface="Trebuchet MS" panose="020B0603020202020204" pitchFamily="34" charset="0"/>
                <a:cs typeface="Times New Roman" panose="02020603050405020304" pitchFamily="18" charset="0"/>
              </a:rPr>
              <a:t>Un Paciente satisfecho mantiene preferencia por la organización que satisfizo sus necesidades frente a otros competidores que pudieran </a:t>
            </a:r>
            <a:r>
              <a:rPr lang="es-MX" i="1" dirty="0">
                <a:latin typeface="Trebuchet MS" panose="020B0603020202020204" pitchFamily="34" charset="0"/>
                <a:cs typeface="Times New Roman" panose="02020603050405020304" pitchFamily="18" charset="0"/>
              </a:rPr>
              <a:t>existir o surgir</a:t>
            </a:r>
          </a:p>
          <a:p>
            <a:endParaRPr lang="es-AR"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19375" cy="1743075"/>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0675" y="0"/>
            <a:ext cx="2981325" cy="1533525"/>
          </a:xfrm>
          <a:prstGeom prst="rect">
            <a:avLst/>
          </a:prstGeom>
        </p:spPr>
      </p:pic>
    </p:spTree>
    <p:extLst>
      <p:ext uri="{BB962C8B-B14F-4D97-AF65-F5344CB8AC3E}">
        <p14:creationId xmlns:p14="http://schemas.microsoft.com/office/powerpoint/2010/main" val="331635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833352" y="38636"/>
            <a:ext cx="5537916" cy="850006"/>
          </a:xfrm>
          <a:prstGeom prst="rect">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dirty="0">
                <a:solidFill>
                  <a:schemeClr val="tx1"/>
                </a:solidFill>
                <a:latin typeface="Trebuchet MS" panose="020B0603020202020204" pitchFamily="34" charset="0"/>
                <a:cs typeface="Times New Roman" panose="02020603050405020304" pitchFamily="18" charset="0"/>
              </a:rPr>
              <a:t>Como nos ayuda la acreditación en Calidad</a:t>
            </a:r>
          </a:p>
        </p:txBody>
      </p:sp>
      <p:sp>
        <p:nvSpPr>
          <p:cNvPr id="6" name="Rectángulo 5"/>
          <p:cNvSpPr/>
          <p:nvPr/>
        </p:nvSpPr>
        <p:spPr>
          <a:xfrm>
            <a:off x="476518" y="1378038"/>
            <a:ext cx="10921285" cy="53189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0000"/>
              </a:buClr>
              <a:buFont typeface="Wingdings" panose="05000000000000000000" pitchFamily="2" charset="2"/>
              <a:buChar char="ü"/>
            </a:pPr>
            <a:r>
              <a:rPr lang="es-AR" dirty="0">
                <a:solidFill>
                  <a:schemeClr val="tx1"/>
                </a:solidFill>
                <a:latin typeface="Times New Roman" panose="02020603050405020304" pitchFamily="18" charset="0"/>
                <a:cs typeface="Times New Roman" panose="02020603050405020304" pitchFamily="18" charset="0"/>
              </a:rPr>
              <a:t> </a:t>
            </a:r>
            <a:r>
              <a:rPr lang="es-AR" dirty="0">
                <a:solidFill>
                  <a:schemeClr val="tx1"/>
                </a:solidFill>
                <a:latin typeface="Trebuchet MS" panose="020B0603020202020204" pitchFamily="34" charset="0"/>
                <a:cs typeface="Times New Roman" panose="02020603050405020304" pitchFamily="18" charset="0"/>
              </a:rPr>
              <a:t>Nos entrena en la observación y planificación</a:t>
            </a:r>
            <a:br>
              <a:rPr lang="es-AR" dirty="0">
                <a:solidFill>
                  <a:schemeClr val="tx1"/>
                </a:solidFill>
                <a:latin typeface="Trebuchet MS" panose="020B0603020202020204" pitchFamily="34" charset="0"/>
                <a:cs typeface="Times New Roman" panose="02020603050405020304" pitchFamily="18" charset="0"/>
              </a:rPr>
            </a:br>
            <a:endParaRPr lang="es-AR"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AR" dirty="0">
                <a:solidFill>
                  <a:schemeClr val="tx1"/>
                </a:solidFill>
                <a:latin typeface="Trebuchet MS" panose="020B0603020202020204" pitchFamily="34" charset="0"/>
                <a:cs typeface="Times New Roman" panose="02020603050405020304" pitchFamily="18" charset="0"/>
              </a:rPr>
              <a:t>Pensamiento permanente en mejoras</a:t>
            </a:r>
            <a:br>
              <a:rPr lang="es-AR" dirty="0">
                <a:solidFill>
                  <a:schemeClr val="tx1"/>
                </a:solidFill>
                <a:latin typeface="Trebuchet MS" panose="020B0603020202020204" pitchFamily="34" charset="0"/>
                <a:cs typeface="Times New Roman" panose="02020603050405020304" pitchFamily="18" charset="0"/>
              </a:rPr>
            </a:br>
            <a:endParaRPr lang="es-AR"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AR" dirty="0">
                <a:solidFill>
                  <a:schemeClr val="tx1"/>
                </a:solidFill>
                <a:latin typeface="Trebuchet MS" panose="020B0603020202020204" pitchFamily="34" charset="0"/>
                <a:cs typeface="Times New Roman" panose="02020603050405020304" pitchFamily="18" charset="0"/>
              </a:rPr>
              <a:t>Crea hábito de cumplimiento de </a:t>
            </a:r>
            <a:r>
              <a:rPr lang="es-AR" dirty="0" err="1">
                <a:solidFill>
                  <a:schemeClr val="tx1"/>
                </a:solidFill>
                <a:latin typeface="Trebuchet MS" panose="020B0603020202020204" pitchFamily="34" charset="0"/>
                <a:cs typeface="Times New Roman" panose="02020603050405020304" pitchFamily="18" charset="0"/>
              </a:rPr>
              <a:t>standatares</a:t>
            </a:r>
            <a:r>
              <a:rPr lang="es-AR" dirty="0">
                <a:solidFill>
                  <a:schemeClr val="tx1"/>
                </a:solidFill>
                <a:latin typeface="Trebuchet MS" panose="020B0603020202020204" pitchFamily="34" charset="0"/>
                <a:cs typeface="Times New Roman" panose="02020603050405020304" pitchFamily="18" charset="0"/>
              </a:rPr>
              <a:t>, creación de procedimientos, formularios y políticas</a:t>
            </a:r>
            <a:br>
              <a:rPr lang="es-AR" dirty="0">
                <a:solidFill>
                  <a:schemeClr val="tx1"/>
                </a:solidFill>
                <a:latin typeface="Trebuchet MS" panose="020B0603020202020204" pitchFamily="34" charset="0"/>
                <a:cs typeface="Times New Roman" panose="02020603050405020304" pitchFamily="18" charset="0"/>
              </a:rPr>
            </a:br>
            <a:endParaRPr lang="es-AR"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AR" dirty="0">
                <a:solidFill>
                  <a:schemeClr val="tx1"/>
                </a:solidFill>
                <a:latin typeface="Trebuchet MS" panose="020B0603020202020204" pitchFamily="34" charset="0"/>
                <a:cs typeface="Times New Roman" panose="02020603050405020304" pitchFamily="18" charset="0"/>
              </a:rPr>
              <a:t>Compromete a los profesionales en la mejora continua</a:t>
            </a:r>
            <a:br>
              <a:rPr lang="es-AR" dirty="0">
                <a:solidFill>
                  <a:schemeClr val="tx1"/>
                </a:solidFill>
                <a:latin typeface="Trebuchet MS" panose="020B0603020202020204" pitchFamily="34" charset="0"/>
                <a:cs typeface="Times New Roman" panose="02020603050405020304" pitchFamily="18" charset="0"/>
              </a:rPr>
            </a:br>
            <a:endParaRPr lang="es-AR"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AR" dirty="0">
                <a:solidFill>
                  <a:schemeClr val="tx1"/>
                </a:solidFill>
                <a:latin typeface="Trebuchet MS" panose="020B0603020202020204" pitchFamily="34" charset="0"/>
                <a:cs typeface="Times New Roman" panose="02020603050405020304" pitchFamily="18" charset="0"/>
              </a:rPr>
              <a:t>Reafirmar  la confianza en nuestros pacientes y en el publico en general mediante la seguridad, accesibilidad, atención y educación a toda la familia. Gestión y seguridad de las instalaciones  </a:t>
            </a:r>
            <a:br>
              <a:rPr lang="es-AR" dirty="0">
                <a:solidFill>
                  <a:schemeClr val="tx1"/>
                </a:solidFill>
                <a:latin typeface="Trebuchet MS" panose="020B0603020202020204" pitchFamily="34" charset="0"/>
                <a:cs typeface="Times New Roman" panose="02020603050405020304" pitchFamily="18" charset="0"/>
              </a:rPr>
            </a:br>
            <a:r>
              <a:rPr lang="es-AR" dirty="0">
                <a:solidFill>
                  <a:schemeClr val="tx1"/>
                </a:solidFill>
                <a:latin typeface="Trebuchet MS" panose="020B0603020202020204" pitchFamily="34" charset="0"/>
                <a:cs typeface="Times New Roman" panose="02020603050405020304" pitchFamily="18" charset="0"/>
              </a:rPr>
              <a:t>Reevaluación permanente de la planta física- recorridas  </a:t>
            </a:r>
            <a:br>
              <a:rPr lang="es-AR" dirty="0">
                <a:solidFill>
                  <a:schemeClr val="tx1"/>
                </a:solidFill>
                <a:latin typeface="Trebuchet MS" panose="020B0603020202020204" pitchFamily="34" charset="0"/>
                <a:cs typeface="Times New Roman" panose="02020603050405020304" pitchFamily="18" charset="0"/>
              </a:rPr>
            </a:br>
            <a:endParaRPr lang="es-AR"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AR" dirty="0">
                <a:solidFill>
                  <a:schemeClr val="tx1"/>
                </a:solidFill>
                <a:latin typeface="Trebuchet MS" panose="020B0603020202020204" pitchFamily="34" charset="0"/>
                <a:cs typeface="Times New Roman" panose="02020603050405020304" pitchFamily="18" charset="0"/>
              </a:rPr>
              <a:t>Mejorar la calidad percibida. Creación de encuestas de satisfacción </a:t>
            </a:r>
          </a:p>
          <a:p>
            <a:pPr algn="ctr">
              <a:buClr>
                <a:srgbClr val="FF0000"/>
              </a:buClr>
            </a:pPr>
            <a:r>
              <a:rPr lang="es-AR" dirty="0">
                <a:solidFill>
                  <a:schemeClr val="tx1"/>
                </a:solidFill>
                <a:latin typeface="Trebuchet MS" panose="020B0603020202020204" pitchFamily="34" charset="0"/>
                <a:cs typeface="Times New Roman" panose="02020603050405020304" pitchFamily="18" charset="0"/>
              </a:rPr>
              <a:t>  Posicionamiento superior en el mercado</a:t>
            </a:r>
            <a:br>
              <a:rPr lang="es-AR" dirty="0">
                <a:solidFill>
                  <a:schemeClr val="tx1"/>
                </a:solidFill>
                <a:latin typeface="Trebuchet MS" panose="020B0603020202020204" pitchFamily="34" charset="0"/>
                <a:cs typeface="Times New Roman" panose="02020603050405020304" pitchFamily="18" charset="0"/>
              </a:rPr>
            </a:br>
            <a:endParaRPr lang="es-AR"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AR" dirty="0">
                <a:solidFill>
                  <a:schemeClr val="tx1"/>
                </a:solidFill>
                <a:latin typeface="Trebuchet MS" panose="020B0603020202020204" pitchFamily="34" charset="0"/>
                <a:cs typeface="Times New Roman" panose="02020603050405020304" pitchFamily="18" charset="0"/>
              </a:rPr>
              <a:t>Garantía de confiabilidad</a:t>
            </a:r>
          </a:p>
        </p:txBody>
      </p:sp>
    </p:spTree>
    <p:extLst>
      <p:ext uri="{BB962C8B-B14F-4D97-AF65-F5344CB8AC3E}">
        <p14:creationId xmlns:p14="http://schemas.microsoft.com/office/powerpoint/2010/main" val="33385219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4903" y="2958228"/>
            <a:ext cx="5787556" cy="3675210"/>
          </a:xfrm>
          <a:prstGeom prst="rect">
            <a:avLst/>
          </a:prstGeom>
          <a:ln>
            <a:solidFill>
              <a:schemeClr val="tx1"/>
            </a:solidFill>
          </a:ln>
        </p:spPr>
      </p:pic>
      <p:pic>
        <p:nvPicPr>
          <p:cNvPr id="5" name="Imagen 4"/>
          <p:cNvPicPr>
            <a:picLocks noChangeAspect="1"/>
          </p:cNvPicPr>
          <p:nvPr/>
        </p:nvPicPr>
        <p:blipFill>
          <a:blip r:embed="rId3"/>
          <a:stretch>
            <a:fillRect/>
          </a:stretch>
        </p:blipFill>
        <p:spPr>
          <a:xfrm>
            <a:off x="6309517" y="2967765"/>
            <a:ext cx="5497785" cy="3656136"/>
          </a:xfrm>
          <a:prstGeom prst="rect">
            <a:avLst/>
          </a:prstGeom>
          <a:ln>
            <a:solidFill>
              <a:schemeClr val="tx1"/>
            </a:solidFill>
          </a:ln>
        </p:spPr>
      </p:pic>
      <p:sp>
        <p:nvSpPr>
          <p:cNvPr id="6" name="Rectángulo 5"/>
          <p:cNvSpPr/>
          <p:nvPr/>
        </p:nvSpPr>
        <p:spPr>
          <a:xfrm>
            <a:off x="182790" y="2003097"/>
            <a:ext cx="5829669" cy="923330"/>
          </a:xfrm>
          <a:prstGeom prst="rect">
            <a:avLst/>
          </a:prstGeom>
          <a:ln>
            <a:noFill/>
          </a:ln>
        </p:spPr>
        <p:txBody>
          <a:bodyPr wrap="square">
            <a:spAutoFit/>
          </a:bodyPr>
          <a:lstStyle/>
          <a:p>
            <a:pPr algn="ctr">
              <a:buClr>
                <a:srgbClr val="C00000"/>
              </a:buClr>
            </a:pPr>
            <a:endParaRPr lang="es-AR" b="1" dirty="0">
              <a:solidFill>
                <a:schemeClr val="accent1">
                  <a:lumMod val="50000"/>
                </a:schemeClr>
              </a:solidFill>
            </a:endParaRPr>
          </a:p>
          <a:p>
            <a:pPr algn="ctr">
              <a:buClr>
                <a:srgbClr val="C00000"/>
              </a:buClr>
            </a:pPr>
            <a:r>
              <a:rPr lang="es-AR" b="1" i="1" dirty="0"/>
              <a:t>La experiencia del paciente es parte del proceso asistencial.</a:t>
            </a:r>
            <a:br>
              <a:rPr lang="es-AR" b="1" i="1" dirty="0"/>
            </a:br>
            <a:endParaRPr lang="es-AR" b="1" i="1" dirty="0"/>
          </a:p>
        </p:txBody>
      </p:sp>
      <p:pic>
        <p:nvPicPr>
          <p:cNvPr id="7" name="Imagen 6"/>
          <p:cNvPicPr>
            <a:picLocks noChangeAspect="1"/>
          </p:cNvPicPr>
          <p:nvPr/>
        </p:nvPicPr>
        <p:blipFill>
          <a:blip r:embed="rId4"/>
          <a:stretch>
            <a:fillRect/>
          </a:stretch>
        </p:blipFill>
        <p:spPr>
          <a:xfrm>
            <a:off x="0" y="0"/>
            <a:ext cx="7020041" cy="1681589"/>
          </a:xfrm>
          <a:prstGeom prst="rect">
            <a:avLst/>
          </a:prstGeom>
        </p:spPr>
      </p:pic>
      <p:sp>
        <p:nvSpPr>
          <p:cNvPr id="3" name="Elipse 2"/>
          <p:cNvSpPr/>
          <p:nvPr/>
        </p:nvSpPr>
        <p:spPr>
          <a:xfrm>
            <a:off x="3941686" y="2167360"/>
            <a:ext cx="2476870" cy="5948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030296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87902" y="779228"/>
            <a:ext cx="3872285" cy="7315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cs typeface="Times New Roman" panose="02020603050405020304" pitchFamily="18" charset="0"/>
              </a:rPr>
              <a:t>Calidad Percibida</a:t>
            </a:r>
          </a:p>
        </p:txBody>
      </p:sp>
      <p:sp>
        <p:nvSpPr>
          <p:cNvPr id="3" name="Rectángulo 2"/>
          <p:cNvSpPr/>
          <p:nvPr/>
        </p:nvSpPr>
        <p:spPr>
          <a:xfrm>
            <a:off x="580444" y="1782749"/>
            <a:ext cx="10599089" cy="3108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cs typeface="Times New Roman" panose="02020603050405020304" pitchFamily="18" charset="0"/>
              </a:rPr>
              <a:t>Expectativas Previas del paciente                                                              perspectivas finales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690" y="2711395"/>
            <a:ext cx="1459243" cy="1560112"/>
          </a:xfrm>
          <a:prstGeom prst="rect">
            <a:avLst/>
          </a:prstGeom>
        </p:spPr>
      </p:pic>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Flecha abajo 5"/>
          <p:cNvSpPr/>
          <p:nvPr/>
        </p:nvSpPr>
        <p:spPr>
          <a:xfrm>
            <a:off x="6313336" y="4126727"/>
            <a:ext cx="270344" cy="4452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Elipse 6"/>
          <p:cNvSpPr/>
          <p:nvPr/>
        </p:nvSpPr>
        <p:spPr>
          <a:xfrm>
            <a:off x="4901979" y="4844001"/>
            <a:ext cx="3093057" cy="169362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cs typeface="Times New Roman" panose="02020603050405020304" pitchFamily="18" charset="0"/>
              </a:rPr>
              <a:t>Satisfacción</a:t>
            </a:r>
          </a:p>
        </p:txBody>
      </p:sp>
    </p:spTree>
    <p:extLst>
      <p:ext uri="{BB962C8B-B14F-4D97-AF65-F5344CB8AC3E}">
        <p14:creationId xmlns:p14="http://schemas.microsoft.com/office/powerpoint/2010/main" val="4062478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Elipse 7"/>
          <p:cNvSpPr/>
          <p:nvPr/>
        </p:nvSpPr>
        <p:spPr>
          <a:xfrm>
            <a:off x="1192695" y="1757238"/>
            <a:ext cx="3220278" cy="23694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tx1"/>
                </a:solidFill>
                <a:latin typeface="Trebuchet MS" panose="020B0603020202020204" pitchFamily="34" charset="0"/>
                <a:cs typeface="Times New Roman" panose="02020603050405020304" pitchFamily="18" charset="0"/>
              </a:rPr>
              <a:t>Expectativas</a:t>
            </a:r>
          </a:p>
        </p:txBody>
      </p:sp>
      <p:sp>
        <p:nvSpPr>
          <p:cNvPr id="9" name="Elipse 8"/>
          <p:cNvSpPr/>
          <p:nvPr/>
        </p:nvSpPr>
        <p:spPr>
          <a:xfrm>
            <a:off x="6488264" y="793807"/>
            <a:ext cx="2449001"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dirty="0">
                <a:solidFill>
                  <a:schemeClr val="tx1"/>
                </a:solidFill>
                <a:latin typeface="Trebuchet MS" panose="020B0603020202020204" pitchFamily="34" charset="0"/>
                <a:cs typeface="Times New Roman" panose="02020603050405020304" pitchFamily="18" charset="0"/>
              </a:rPr>
              <a:t>Experiencias pasadas</a:t>
            </a:r>
          </a:p>
        </p:txBody>
      </p:sp>
      <p:sp>
        <p:nvSpPr>
          <p:cNvPr id="11" name="Elipse 10"/>
          <p:cNvSpPr/>
          <p:nvPr/>
        </p:nvSpPr>
        <p:spPr>
          <a:xfrm>
            <a:off x="6412727" y="2824039"/>
            <a:ext cx="238539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dirty="0">
                <a:solidFill>
                  <a:schemeClr val="tx1"/>
                </a:solidFill>
                <a:latin typeface="Trebuchet MS" panose="020B0603020202020204" pitchFamily="34" charset="0"/>
                <a:cs typeface="Times New Roman" panose="02020603050405020304" pitchFamily="18" charset="0"/>
              </a:rPr>
              <a:t>Recomendaciones verbales</a:t>
            </a:r>
          </a:p>
        </p:txBody>
      </p:sp>
      <p:sp>
        <p:nvSpPr>
          <p:cNvPr id="12" name="Elipse 11"/>
          <p:cNvSpPr/>
          <p:nvPr/>
        </p:nvSpPr>
        <p:spPr>
          <a:xfrm>
            <a:off x="6412727" y="4854271"/>
            <a:ext cx="238539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dirty="0">
                <a:solidFill>
                  <a:schemeClr val="tx1"/>
                </a:solidFill>
                <a:latin typeface="Trebuchet MS" panose="020B0603020202020204" pitchFamily="34" charset="0"/>
                <a:cs typeface="Times New Roman" panose="02020603050405020304" pitchFamily="18" charset="0"/>
              </a:rPr>
              <a:t>Comunicaciones externas de la Organización </a:t>
            </a:r>
          </a:p>
        </p:txBody>
      </p:sp>
      <p:cxnSp>
        <p:nvCxnSpPr>
          <p:cNvPr id="15" name="Conector recto de flecha 14"/>
          <p:cNvCxnSpPr>
            <a:stCxn id="9" idx="2"/>
            <a:endCxn id="8" idx="6"/>
          </p:cNvCxnSpPr>
          <p:nvPr/>
        </p:nvCxnSpPr>
        <p:spPr>
          <a:xfrm flipH="1">
            <a:off x="4412973" y="1251007"/>
            <a:ext cx="2075291" cy="1690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11" idx="2"/>
            <a:endCxn id="8" idx="6"/>
          </p:cNvCxnSpPr>
          <p:nvPr/>
        </p:nvCxnSpPr>
        <p:spPr>
          <a:xfrm flipH="1" flipV="1">
            <a:off x="4412973" y="2941983"/>
            <a:ext cx="1999754" cy="3392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12" idx="2"/>
            <a:endCxn id="8" idx="6"/>
          </p:cNvCxnSpPr>
          <p:nvPr/>
        </p:nvCxnSpPr>
        <p:spPr>
          <a:xfrm flipH="1" flipV="1">
            <a:off x="4412973" y="2941983"/>
            <a:ext cx="1999754" cy="23694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1662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Rectángulo redondeado 1"/>
          <p:cNvSpPr/>
          <p:nvPr/>
        </p:nvSpPr>
        <p:spPr>
          <a:xfrm>
            <a:off x="811033" y="2775005"/>
            <a:ext cx="2631881" cy="7712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latin typeface="Trebuchet MS" panose="020B0603020202020204" pitchFamily="34" charset="0"/>
                <a:cs typeface="Times New Roman" panose="02020603050405020304" pitchFamily="18" charset="0"/>
              </a:rPr>
              <a:t>El paciente evalúa</a:t>
            </a:r>
          </a:p>
        </p:txBody>
      </p:sp>
      <p:sp>
        <p:nvSpPr>
          <p:cNvPr id="3" name="Rectángulo redondeado 2"/>
          <p:cNvSpPr/>
          <p:nvPr/>
        </p:nvSpPr>
        <p:spPr>
          <a:xfrm>
            <a:off x="5033176" y="1550503"/>
            <a:ext cx="5844207" cy="37212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0000"/>
              </a:buClr>
              <a:buFont typeface="Wingdings" panose="05000000000000000000" pitchFamily="2" charset="2"/>
              <a:buChar char="ü"/>
            </a:pPr>
            <a:r>
              <a:rPr lang="es-AR" sz="1400" dirty="0">
                <a:solidFill>
                  <a:schemeClr val="tx1"/>
                </a:solidFill>
                <a:latin typeface="Times New Roman" panose="02020603050405020304" pitchFamily="18" charset="0"/>
                <a:cs typeface="Times New Roman" panose="02020603050405020304" pitchFamily="18" charset="0"/>
              </a:rPr>
              <a:t> </a:t>
            </a:r>
            <a:r>
              <a:rPr lang="es-AR" b="1" dirty="0">
                <a:solidFill>
                  <a:schemeClr val="tx1"/>
                </a:solidFill>
                <a:latin typeface="Trebuchet MS" panose="020B0603020202020204" pitchFamily="34" charset="0"/>
                <a:cs typeface="Times New Roman" panose="02020603050405020304" pitchFamily="18" charset="0"/>
              </a:rPr>
              <a:t>La capacidad Técnica: </a:t>
            </a:r>
            <a:r>
              <a:rPr lang="es-AR" dirty="0">
                <a:solidFill>
                  <a:schemeClr val="tx1"/>
                </a:solidFill>
                <a:latin typeface="Trebuchet MS" panose="020B0603020202020204" pitchFamily="34" charset="0"/>
                <a:cs typeface="Times New Roman" panose="02020603050405020304" pitchFamily="18" charset="0"/>
              </a:rPr>
              <a:t>(conocimientos técnicos y científicos)</a:t>
            </a:r>
            <a:br>
              <a:rPr lang="es-AR" dirty="0">
                <a:solidFill>
                  <a:schemeClr val="tx1"/>
                </a:solidFill>
                <a:latin typeface="Trebuchet MS" panose="020B0603020202020204" pitchFamily="34" charset="0"/>
                <a:cs typeface="Times New Roman" panose="02020603050405020304" pitchFamily="18" charset="0"/>
              </a:rPr>
            </a:br>
            <a:endParaRPr lang="es-AR"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AR" dirty="0">
                <a:solidFill>
                  <a:schemeClr val="tx1"/>
                </a:solidFill>
                <a:latin typeface="Trebuchet MS" panose="020B0603020202020204" pitchFamily="34" charset="0"/>
                <a:cs typeface="Times New Roman" panose="02020603050405020304" pitchFamily="18" charset="0"/>
              </a:rPr>
              <a:t> </a:t>
            </a:r>
            <a:r>
              <a:rPr lang="es-AR" b="1" dirty="0">
                <a:solidFill>
                  <a:schemeClr val="tx1"/>
                </a:solidFill>
                <a:latin typeface="Trebuchet MS" panose="020B0603020202020204" pitchFamily="34" charset="0"/>
                <a:cs typeface="Times New Roman" panose="02020603050405020304" pitchFamily="18" charset="0"/>
              </a:rPr>
              <a:t>Relaciones Interpersonales</a:t>
            </a:r>
            <a:br>
              <a:rPr lang="es-AR" b="1" dirty="0">
                <a:solidFill>
                  <a:schemeClr val="tx1"/>
                </a:solidFill>
                <a:latin typeface="Trebuchet MS" panose="020B0603020202020204" pitchFamily="34" charset="0"/>
                <a:cs typeface="Times New Roman" panose="02020603050405020304" pitchFamily="18" charset="0"/>
              </a:rPr>
            </a:br>
            <a:endParaRPr lang="es-AR" b="1"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AR" b="1" dirty="0">
                <a:solidFill>
                  <a:schemeClr val="tx1"/>
                </a:solidFill>
                <a:latin typeface="Trebuchet MS" panose="020B0603020202020204" pitchFamily="34" charset="0"/>
                <a:cs typeface="Times New Roman" panose="02020603050405020304" pitchFamily="18" charset="0"/>
              </a:rPr>
              <a:t>Comodidades: </a:t>
            </a:r>
            <a:r>
              <a:rPr lang="es-AR" dirty="0">
                <a:solidFill>
                  <a:schemeClr val="tx1"/>
                </a:solidFill>
                <a:latin typeface="Trebuchet MS" panose="020B0603020202020204" pitchFamily="34" charset="0"/>
                <a:cs typeface="Times New Roman" panose="02020603050405020304" pitchFamily="18" charset="0"/>
              </a:rPr>
              <a:t>(Condiciones físicas del servicio)</a:t>
            </a:r>
          </a:p>
        </p:txBody>
      </p:sp>
      <p:sp>
        <p:nvSpPr>
          <p:cNvPr id="6" name="Flecha derecha 5"/>
          <p:cNvSpPr/>
          <p:nvPr/>
        </p:nvSpPr>
        <p:spPr>
          <a:xfrm>
            <a:off x="3713259" y="3045350"/>
            <a:ext cx="1057524" cy="25444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712288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Rectángulo redondeado 2"/>
          <p:cNvSpPr/>
          <p:nvPr/>
        </p:nvSpPr>
        <p:spPr>
          <a:xfrm>
            <a:off x="437322" y="970059"/>
            <a:ext cx="11259047" cy="47310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0000"/>
              </a:buClr>
            </a:pPr>
            <a:r>
              <a:rPr lang="es-MX" sz="1600" b="1" dirty="0">
                <a:solidFill>
                  <a:schemeClr val="tx1"/>
                </a:solidFill>
                <a:latin typeface="Trebuchet MS" panose="020B0603020202020204" pitchFamily="34" charset="0"/>
                <a:cs typeface="Times New Roman" panose="02020603050405020304" pitchFamily="18" charset="0"/>
              </a:rPr>
              <a:t>La percepción de Calidad </a:t>
            </a:r>
            <a:r>
              <a:rPr lang="es-MX" sz="1600" dirty="0">
                <a:solidFill>
                  <a:schemeClr val="tx1"/>
                </a:solidFill>
                <a:latin typeface="Trebuchet MS" panose="020B0603020202020204" pitchFamily="34" charset="0"/>
                <a:cs typeface="Times New Roman" panose="02020603050405020304" pitchFamily="18" charset="0"/>
              </a:rPr>
              <a:t>en las Instituciones esta dada por:</a:t>
            </a:r>
          </a:p>
          <a:p>
            <a:pPr>
              <a:buClr>
                <a:srgbClr val="FF0000"/>
              </a:buClr>
            </a:pPr>
            <a:endParaRPr lang="es-MX" sz="1600" dirty="0">
              <a:solidFill>
                <a:schemeClr val="tx1"/>
              </a:solidFill>
              <a:latin typeface="Trebuchet MS" panose="020B0603020202020204" pitchFamily="34" charset="0"/>
              <a:cs typeface="Times New Roman" panose="02020603050405020304" pitchFamily="18" charset="0"/>
            </a:endParaRPr>
          </a:p>
          <a:p>
            <a:pPr>
              <a:buClr>
                <a:srgbClr val="FF0000"/>
              </a:buClr>
            </a:pPr>
            <a:r>
              <a:rPr lang="es-MX" sz="1600" dirty="0">
                <a:solidFill>
                  <a:schemeClr val="tx1"/>
                </a:solidFill>
                <a:latin typeface="Trebuchet MS" panose="020B0603020202020204" pitchFamily="34" charset="0"/>
                <a:cs typeface="Times New Roman" panose="02020603050405020304" pitchFamily="18" charset="0"/>
              </a:rPr>
              <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La </a:t>
            </a:r>
            <a:r>
              <a:rPr lang="es-MX" sz="1600" i="1" dirty="0">
                <a:solidFill>
                  <a:schemeClr val="tx1"/>
                </a:solidFill>
                <a:latin typeface="Trebuchet MS" panose="020B0603020202020204" pitchFamily="34" charset="0"/>
                <a:cs typeface="Times New Roman" panose="02020603050405020304" pitchFamily="18" charset="0"/>
              </a:rPr>
              <a:t>Evaluación del Médico</a:t>
            </a:r>
            <a:r>
              <a:rPr lang="es-MX" sz="1600" dirty="0">
                <a:solidFill>
                  <a:schemeClr val="tx1"/>
                </a:solidFill>
                <a:latin typeface="Trebuchet MS" panose="020B0603020202020204" pitchFamily="34" charset="0"/>
                <a:cs typeface="Times New Roman" panose="02020603050405020304" pitchFamily="18" charset="0"/>
              </a:rPr>
              <a:t>: Experiencia profesional, comunicación, validación de las creencias del cliente, y el aspecto e imagen.</a:t>
            </a:r>
          </a:p>
          <a:p>
            <a:pPr>
              <a:buClr>
                <a:srgbClr val="FF0000"/>
              </a:buClr>
            </a:pPr>
            <a:r>
              <a:rPr lang="es-MX" sz="1600" dirty="0">
                <a:solidFill>
                  <a:schemeClr val="tx1"/>
                </a:solidFill>
                <a:latin typeface="Trebuchet MS" panose="020B0603020202020204" pitchFamily="34" charset="0"/>
                <a:cs typeface="Times New Roman" panose="02020603050405020304" pitchFamily="18" charset="0"/>
              </a:rPr>
              <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La </a:t>
            </a:r>
            <a:r>
              <a:rPr lang="es-MX" sz="1600" i="1" dirty="0">
                <a:solidFill>
                  <a:schemeClr val="tx1"/>
                </a:solidFill>
                <a:latin typeface="Trebuchet MS" panose="020B0603020202020204" pitchFamily="34" charset="0"/>
                <a:cs typeface="Times New Roman" panose="02020603050405020304" pitchFamily="18" charset="0"/>
              </a:rPr>
              <a:t>Evaluación del enfermero</a:t>
            </a:r>
            <a:r>
              <a:rPr lang="es-MX" sz="1600" dirty="0">
                <a:solidFill>
                  <a:schemeClr val="tx1"/>
                </a:solidFill>
                <a:latin typeface="Trebuchet MS" panose="020B0603020202020204" pitchFamily="34" charset="0"/>
                <a:cs typeface="Times New Roman" panose="02020603050405020304" pitchFamily="18" charset="0"/>
              </a:rPr>
              <a:t>: dado los cuidados brindados, su eficiencia y confiabilidad.</a:t>
            </a:r>
          </a:p>
          <a:p>
            <a:pPr>
              <a:buClr>
                <a:srgbClr val="FF0000"/>
              </a:buClr>
            </a:pPr>
            <a:endParaRPr lang="es-MX" sz="1600" dirty="0">
              <a:solidFill>
                <a:schemeClr val="tx1"/>
              </a:solidFill>
              <a:latin typeface="Trebuchet MS" panose="020B0603020202020204" pitchFamily="34" charset="0"/>
              <a:cs typeface="Times New Roman" panose="02020603050405020304" pitchFamily="18" charset="0"/>
            </a:endParaRPr>
          </a:p>
          <a:p>
            <a:pPr>
              <a:buClr>
                <a:srgbClr val="FF0000"/>
              </a:buClr>
            </a:pPr>
            <a:r>
              <a:rPr lang="es-MX" sz="1600" dirty="0">
                <a:solidFill>
                  <a:schemeClr val="tx1"/>
                </a:solidFill>
                <a:latin typeface="Trebuchet MS" panose="020B0603020202020204" pitchFamily="34" charset="0"/>
                <a:cs typeface="Times New Roman" panose="02020603050405020304" pitchFamily="18" charset="0"/>
              </a:rPr>
              <a:t>-La </a:t>
            </a:r>
            <a:r>
              <a:rPr lang="es-MX" sz="1600" i="1" dirty="0">
                <a:solidFill>
                  <a:schemeClr val="tx1"/>
                </a:solidFill>
                <a:latin typeface="Trebuchet MS" panose="020B0603020202020204" pitchFamily="34" charset="0"/>
                <a:cs typeface="Times New Roman" panose="02020603050405020304" pitchFamily="18" charset="0"/>
              </a:rPr>
              <a:t>Evaluación del equipo de soporte</a:t>
            </a:r>
            <a:r>
              <a:rPr lang="es-MX" sz="1600" dirty="0">
                <a:solidFill>
                  <a:schemeClr val="tx1"/>
                </a:solidFill>
                <a:latin typeface="Trebuchet MS" panose="020B0603020202020204" pitchFamily="34" charset="0"/>
                <a:cs typeface="Times New Roman" panose="02020603050405020304" pitchFamily="18" charset="0"/>
              </a:rPr>
              <a:t>: dado por las habilidades y la perspicacia.</a:t>
            </a:r>
          </a:p>
          <a:p>
            <a:pPr marL="285750" indent="-285750">
              <a:buClr>
                <a:srgbClr val="FF0000"/>
              </a:buClr>
              <a:buFontTx/>
              <a:buChar char="-"/>
            </a:pPr>
            <a:endParaRPr lang="es-MX" sz="1600" dirty="0">
              <a:solidFill>
                <a:schemeClr val="tx1"/>
              </a:solidFill>
              <a:latin typeface="Trebuchet MS" panose="020B0603020202020204" pitchFamily="34" charset="0"/>
              <a:cs typeface="Times New Roman" panose="02020603050405020304" pitchFamily="18" charset="0"/>
            </a:endParaRPr>
          </a:p>
          <a:p>
            <a:pPr>
              <a:buClr>
                <a:srgbClr val="FF0000"/>
              </a:buClr>
            </a:pPr>
            <a:r>
              <a:rPr lang="es-MX" sz="1600" dirty="0">
                <a:solidFill>
                  <a:schemeClr val="tx1"/>
                </a:solidFill>
                <a:latin typeface="Trebuchet MS" panose="020B0603020202020204" pitchFamily="34" charset="0"/>
                <a:cs typeface="Times New Roman" panose="02020603050405020304" pitchFamily="18" charset="0"/>
              </a:rPr>
              <a:t>-La </a:t>
            </a:r>
            <a:r>
              <a:rPr lang="es-MX" sz="1600" i="1" dirty="0">
                <a:solidFill>
                  <a:schemeClr val="tx1"/>
                </a:solidFill>
                <a:latin typeface="Trebuchet MS" panose="020B0603020202020204" pitchFamily="34" charset="0"/>
                <a:cs typeface="Times New Roman" panose="02020603050405020304" pitchFamily="18" charset="0"/>
              </a:rPr>
              <a:t>Evaluación del resultado de la Atención: </a:t>
            </a:r>
            <a:r>
              <a:rPr lang="es-MX" sz="1600" dirty="0">
                <a:solidFill>
                  <a:schemeClr val="tx1"/>
                </a:solidFill>
                <a:latin typeface="Trebuchet MS" panose="020B0603020202020204" pitchFamily="34" charset="0"/>
                <a:cs typeface="Times New Roman" panose="02020603050405020304" pitchFamily="18" charset="0"/>
              </a:rPr>
              <a:t>dado por la </a:t>
            </a:r>
            <a:r>
              <a:rPr lang="es-MX" sz="1600" i="1" dirty="0">
                <a:solidFill>
                  <a:schemeClr val="tx1"/>
                </a:solidFill>
                <a:latin typeface="Trebuchet MS" panose="020B0603020202020204" pitchFamily="34" charset="0"/>
                <a:cs typeface="Times New Roman" panose="02020603050405020304" pitchFamily="18" charset="0"/>
              </a:rPr>
              <a:t>“cura física” y la “cura emocional”</a:t>
            </a:r>
          </a:p>
          <a:p>
            <a:pPr>
              <a:buClr>
                <a:srgbClr val="FF0000"/>
              </a:buClr>
            </a:pPr>
            <a:r>
              <a:rPr lang="es-MX" sz="1600" dirty="0">
                <a:solidFill>
                  <a:schemeClr val="tx1"/>
                </a:solidFill>
                <a:latin typeface="Trebuchet MS" panose="020B0603020202020204" pitchFamily="34" charset="0"/>
                <a:cs typeface="Times New Roman" panose="02020603050405020304" pitchFamily="18" charset="0"/>
              </a:rPr>
              <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La </a:t>
            </a:r>
            <a:r>
              <a:rPr lang="es-MX" sz="1600" i="1" dirty="0">
                <a:solidFill>
                  <a:schemeClr val="tx1"/>
                </a:solidFill>
                <a:latin typeface="Trebuchet MS" panose="020B0603020202020204" pitchFamily="34" charset="0"/>
                <a:cs typeface="Times New Roman" panose="02020603050405020304" pitchFamily="18" charset="0"/>
              </a:rPr>
              <a:t>Evaluación de la Estructura: </a:t>
            </a:r>
            <a:r>
              <a:rPr lang="es-MX" sz="1600" dirty="0">
                <a:solidFill>
                  <a:schemeClr val="tx1"/>
                </a:solidFill>
                <a:latin typeface="Trebuchet MS" panose="020B0603020202020204" pitchFamily="34" charset="0"/>
                <a:cs typeface="Times New Roman" panose="02020603050405020304" pitchFamily="18" charset="0"/>
              </a:rPr>
              <a:t>espacio físico y amenidades</a:t>
            </a:r>
          </a:p>
          <a:p>
            <a:pPr marL="285750" indent="-285750">
              <a:buClr>
                <a:srgbClr val="FF0000"/>
              </a:buClr>
              <a:buFontTx/>
              <a:buChar char="-"/>
            </a:pPr>
            <a:endParaRPr lang="es-MX" sz="1600" dirty="0">
              <a:solidFill>
                <a:schemeClr val="tx1"/>
              </a:solidFill>
              <a:latin typeface="Trebuchet MS" panose="020B0603020202020204" pitchFamily="34" charset="0"/>
              <a:cs typeface="Times New Roman" panose="02020603050405020304" pitchFamily="18" charset="0"/>
            </a:endParaRPr>
          </a:p>
          <a:p>
            <a:pPr algn="ctr">
              <a:buClr>
                <a:srgbClr val="FF0000"/>
              </a:buClr>
            </a:pPr>
            <a:endParaRPr lang="es-AR"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632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Rectángulo redondeado 1"/>
          <p:cNvSpPr/>
          <p:nvPr/>
        </p:nvSpPr>
        <p:spPr>
          <a:xfrm>
            <a:off x="286247" y="214685"/>
            <a:ext cx="11362414" cy="63053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latin typeface="Times New Roman" panose="02020603050405020304" pitchFamily="18" charset="0"/>
              <a:cs typeface="Times New Roman" panose="02020603050405020304" pitchFamily="18" charset="0"/>
            </a:endParaRPr>
          </a:p>
          <a:p>
            <a:pPr algn="ctr"/>
            <a:endParaRPr lang="es-MX" dirty="0">
              <a:solidFill>
                <a:schemeClr val="tx1"/>
              </a:solidFill>
              <a:latin typeface="Times New Roman" panose="02020603050405020304" pitchFamily="18" charset="0"/>
              <a:cs typeface="Times New Roman" panose="02020603050405020304" pitchFamily="18" charset="0"/>
            </a:endParaRPr>
          </a:p>
          <a:p>
            <a:pPr algn="ctr"/>
            <a:r>
              <a:rPr lang="es-MX" dirty="0">
                <a:solidFill>
                  <a:schemeClr val="tx1"/>
                </a:solidFill>
                <a:latin typeface="Trebuchet MS" panose="020B0603020202020204" pitchFamily="34" charset="0"/>
                <a:cs typeface="Times New Roman" panose="02020603050405020304" pitchFamily="18" charset="0"/>
              </a:rPr>
              <a:t>Karl </a:t>
            </a:r>
            <a:r>
              <a:rPr lang="es-MX" dirty="0" err="1">
                <a:solidFill>
                  <a:schemeClr val="tx1"/>
                </a:solidFill>
                <a:latin typeface="Trebuchet MS" panose="020B0603020202020204" pitchFamily="34" charset="0"/>
                <a:cs typeface="Times New Roman" panose="02020603050405020304" pitchFamily="18" charset="0"/>
              </a:rPr>
              <a:t>Albrecht</a:t>
            </a:r>
            <a:r>
              <a:rPr lang="es-MX" dirty="0">
                <a:solidFill>
                  <a:schemeClr val="tx1"/>
                </a:solidFill>
                <a:latin typeface="Trebuchet MS" panose="020B0603020202020204" pitchFamily="34" charset="0"/>
                <a:cs typeface="Times New Roman" panose="02020603050405020304" pitchFamily="18" charset="0"/>
              </a:rPr>
              <a:t> define la “Jerarquía de Valores de un Servicio”</a:t>
            </a: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dirty="0">
              <a:solidFill>
                <a:schemeClr val="tx1"/>
              </a:solidFill>
              <a:latin typeface="Trebuchet MS" panose="020B0603020202020204" pitchFamily="34" charset="0"/>
              <a:cs typeface="Times New Roman" panose="02020603050405020304" pitchFamily="18" charset="0"/>
            </a:endParaRPr>
          </a:p>
          <a:p>
            <a:pPr algn="ctr"/>
            <a:endParaRPr lang="es-MX" sz="1600" dirty="0">
              <a:solidFill>
                <a:schemeClr val="tx1"/>
              </a:solidFill>
              <a:latin typeface="Trebuchet MS" panose="020B0603020202020204" pitchFamily="34" charset="0"/>
              <a:cs typeface="Times New Roman" panose="02020603050405020304" pitchFamily="18" charset="0"/>
            </a:endParaRPr>
          </a:p>
          <a:p>
            <a:pPr algn="ctr"/>
            <a:endParaRPr lang="es-MX" sz="1600" dirty="0">
              <a:solidFill>
                <a:schemeClr val="tx1"/>
              </a:solidFill>
              <a:latin typeface="Trebuchet MS" panose="020B0603020202020204" pitchFamily="34" charset="0"/>
              <a:cs typeface="Times New Roman" panose="02020603050405020304" pitchFamily="18" charset="0"/>
            </a:endParaRPr>
          </a:p>
          <a:p>
            <a:pPr algn="ctr"/>
            <a:r>
              <a:rPr lang="es-MX" sz="1600" dirty="0">
                <a:solidFill>
                  <a:schemeClr val="tx1"/>
                </a:solidFill>
                <a:latin typeface="Trebuchet MS" panose="020B0603020202020204" pitchFamily="34" charset="0"/>
                <a:cs typeface="Times New Roman" panose="02020603050405020304" pitchFamily="18" charset="0"/>
              </a:rPr>
              <a:t>No alcanza el mínimo requerido.</a:t>
            </a:r>
          </a:p>
          <a:p>
            <a:pPr algn="ctr"/>
            <a:r>
              <a:rPr lang="es-MX" sz="1600" dirty="0">
                <a:solidFill>
                  <a:schemeClr val="tx1"/>
                </a:solidFill>
                <a:latin typeface="Trebuchet MS" panose="020B0603020202020204" pitchFamily="34" charset="0"/>
                <a:cs typeface="Times New Roman" panose="02020603050405020304" pitchFamily="18" charset="0"/>
              </a:rPr>
              <a:t>Mínimo requerido para la prestación del Servicio, intrínseco al Servicio en sí.</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Atributos del Servicio comunes a los usuarios, relacionados con la experiencia que el paciente da por sentado.</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Atributos que el cliente no espera necesariamente, pero que conoce aprecia si la experiencia los incluye</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Deleite del Cliente recibiendo atributos y actitudes no pensadas por el</a:t>
            </a:r>
          </a:p>
          <a:p>
            <a:pPr algn="ctr"/>
            <a:r>
              <a:rPr lang="es-MX" dirty="0">
                <a:solidFill>
                  <a:schemeClr val="tx1"/>
                </a:solidFill>
                <a:latin typeface="Trebuchet MS" panose="020B0603020202020204" pitchFamily="34" charset="0"/>
                <a:cs typeface="Times New Roman" panose="02020603050405020304" pitchFamily="18" charset="0"/>
              </a:rPr>
              <a:t> </a:t>
            </a:r>
            <a:endParaRPr lang="es-AR" dirty="0">
              <a:solidFill>
                <a:schemeClr val="tx1"/>
              </a:solidFill>
              <a:latin typeface="Trebuchet MS" panose="020B0603020202020204" pitchFamily="34" charset="0"/>
              <a:cs typeface="Times New Roman" panose="02020603050405020304" pitchFamily="18" charset="0"/>
            </a:endParaRPr>
          </a:p>
        </p:txBody>
      </p:sp>
      <p:sp>
        <p:nvSpPr>
          <p:cNvPr id="4" name="Rectángulo 3"/>
          <p:cNvSpPr/>
          <p:nvPr/>
        </p:nvSpPr>
        <p:spPr>
          <a:xfrm>
            <a:off x="2003729" y="4071068"/>
            <a:ext cx="1319916" cy="389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bg1"/>
                </a:solidFill>
                <a:latin typeface="Trebuchet MS" panose="020B0603020202020204" pitchFamily="34" charset="0"/>
                <a:cs typeface="Times New Roman" panose="02020603050405020304" pitchFamily="18" charset="0"/>
              </a:rPr>
              <a:t>No básico</a:t>
            </a:r>
            <a:endParaRPr lang="es-AR" sz="1400" b="1" dirty="0">
              <a:solidFill>
                <a:schemeClr val="bg1"/>
              </a:solidFill>
              <a:latin typeface="Trebuchet MS" panose="020B0603020202020204" pitchFamily="34" charset="0"/>
              <a:cs typeface="Times New Roman" panose="02020603050405020304" pitchFamily="18" charset="0"/>
            </a:endParaRPr>
          </a:p>
        </p:txBody>
      </p:sp>
      <p:sp>
        <p:nvSpPr>
          <p:cNvPr id="6" name="Rectángulo 5"/>
          <p:cNvSpPr/>
          <p:nvPr/>
        </p:nvSpPr>
        <p:spPr>
          <a:xfrm>
            <a:off x="3323645" y="3864334"/>
            <a:ext cx="1319916" cy="596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Trebuchet MS" panose="020B0603020202020204" pitchFamily="34" charset="0"/>
                <a:cs typeface="Times New Roman" panose="02020603050405020304" pitchFamily="18" charset="0"/>
              </a:rPr>
              <a:t>Básico</a:t>
            </a:r>
            <a:endParaRPr lang="es-AR" sz="1400" b="1" dirty="0">
              <a:latin typeface="Trebuchet MS" panose="020B0603020202020204" pitchFamily="34" charset="0"/>
              <a:cs typeface="Times New Roman" panose="02020603050405020304" pitchFamily="18" charset="0"/>
            </a:endParaRPr>
          </a:p>
        </p:txBody>
      </p:sp>
      <p:sp>
        <p:nvSpPr>
          <p:cNvPr id="7" name="Rectángulo 6"/>
          <p:cNvSpPr/>
          <p:nvPr/>
        </p:nvSpPr>
        <p:spPr>
          <a:xfrm>
            <a:off x="4643561" y="3673503"/>
            <a:ext cx="1319916" cy="787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Trebuchet MS" panose="020B0603020202020204" pitchFamily="34" charset="0"/>
                <a:cs typeface="Times New Roman" panose="02020603050405020304" pitchFamily="18" charset="0"/>
              </a:rPr>
              <a:t>Esperado</a:t>
            </a:r>
            <a:endParaRPr lang="es-AR" sz="1400" b="1" dirty="0">
              <a:latin typeface="Trebuchet MS" panose="020B0603020202020204" pitchFamily="34" charset="0"/>
              <a:cs typeface="Times New Roman" panose="02020603050405020304" pitchFamily="18" charset="0"/>
            </a:endParaRPr>
          </a:p>
        </p:txBody>
      </p:sp>
      <p:sp>
        <p:nvSpPr>
          <p:cNvPr id="8" name="Rectángulo 7"/>
          <p:cNvSpPr/>
          <p:nvPr/>
        </p:nvSpPr>
        <p:spPr>
          <a:xfrm>
            <a:off x="5963477" y="3506525"/>
            <a:ext cx="1319916" cy="954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Trebuchet MS" panose="020B0603020202020204" pitchFamily="34" charset="0"/>
                <a:cs typeface="Times New Roman" panose="02020603050405020304" pitchFamily="18" charset="0"/>
              </a:rPr>
              <a:t>Deseado</a:t>
            </a:r>
            <a:endParaRPr lang="es-AR" sz="1400" b="1" dirty="0">
              <a:latin typeface="Trebuchet MS" panose="020B0603020202020204" pitchFamily="34" charset="0"/>
              <a:cs typeface="Times New Roman" panose="02020603050405020304" pitchFamily="18" charset="0"/>
            </a:endParaRPr>
          </a:p>
        </p:txBody>
      </p:sp>
      <p:sp>
        <p:nvSpPr>
          <p:cNvPr id="9" name="Rectángulo 8"/>
          <p:cNvSpPr/>
          <p:nvPr/>
        </p:nvSpPr>
        <p:spPr>
          <a:xfrm>
            <a:off x="7283393" y="3275937"/>
            <a:ext cx="1319916" cy="1184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Trebuchet MS" panose="020B0603020202020204" pitchFamily="34" charset="0"/>
                <a:cs typeface="Times New Roman" panose="02020603050405020304" pitchFamily="18" charset="0"/>
              </a:rPr>
              <a:t>Imprevisto</a:t>
            </a:r>
            <a:endParaRPr lang="es-AR" sz="1400" b="1" dirty="0">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3207082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Rectángulo redondeado 1"/>
          <p:cNvSpPr/>
          <p:nvPr/>
        </p:nvSpPr>
        <p:spPr>
          <a:xfrm>
            <a:off x="1725433" y="2647784"/>
            <a:ext cx="8746435" cy="31288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latin typeface="Times New Roman" panose="02020603050405020304" pitchFamily="18" charset="0"/>
              <a:cs typeface="Times New Roman" panose="02020603050405020304" pitchFamily="18" charset="0"/>
            </a:endParaRPr>
          </a:p>
          <a:p>
            <a:pPr algn="ctr"/>
            <a:endParaRPr lang="es-MX" dirty="0">
              <a:solidFill>
                <a:schemeClr val="tx1"/>
              </a:solidFill>
              <a:latin typeface="Times New Roman" panose="02020603050405020304" pitchFamily="18" charset="0"/>
              <a:cs typeface="Times New Roman" panose="02020603050405020304" pitchFamily="18" charset="0"/>
            </a:endParaRPr>
          </a:p>
          <a:p>
            <a:pPr algn="ctr"/>
            <a:r>
              <a:rPr lang="es-MX" dirty="0">
                <a:solidFill>
                  <a:schemeClr val="tx1"/>
                </a:solidFill>
                <a:latin typeface="Trebuchet MS" panose="020B0603020202020204" pitchFamily="34" charset="0"/>
                <a:cs typeface="Times New Roman" panose="02020603050405020304" pitchFamily="18" charset="0"/>
              </a:rPr>
              <a:t> “ Creo en el inmenso poder de la sonrisa como la clave que abre cualquier corazón”</a:t>
            </a:r>
            <a:br>
              <a:rPr lang="es-MX" dirty="0">
                <a:solidFill>
                  <a:schemeClr val="tx1"/>
                </a:solidFill>
                <a:latin typeface="Trebuchet MS" panose="020B0603020202020204" pitchFamily="34" charset="0"/>
                <a:cs typeface="Times New Roman" panose="02020603050405020304" pitchFamily="18" charset="0"/>
              </a:rPr>
            </a:br>
            <a:r>
              <a:rPr lang="es-MX" dirty="0">
                <a:solidFill>
                  <a:schemeClr val="tx1"/>
                </a:solidFill>
                <a:latin typeface="Trebuchet MS" panose="020B0603020202020204" pitchFamily="34" charset="0"/>
                <a:cs typeface="Times New Roman" panose="02020603050405020304" pitchFamily="18" charset="0"/>
              </a:rPr>
              <a:t/>
            </a:r>
            <a:br>
              <a:rPr lang="es-MX" dirty="0">
                <a:solidFill>
                  <a:schemeClr val="tx1"/>
                </a:solidFill>
                <a:latin typeface="Trebuchet MS" panose="020B0603020202020204" pitchFamily="34" charset="0"/>
                <a:cs typeface="Times New Roman" panose="02020603050405020304" pitchFamily="18" charset="0"/>
              </a:rPr>
            </a:br>
            <a:r>
              <a:rPr lang="es-MX" dirty="0">
                <a:solidFill>
                  <a:schemeClr val="tx1"/>
                </a:solidFill>
                <a:latin typeface="Trebuchet MS" panose="020B0603020202020204" pitchFamily="34" charset="0"/>
                <a:cs typeface="Times New Roman" panose="02020603050405020304" pitchFamily="18" charset="0"/>
              </a:rPr>
              <a:t> Roberto Solano Méndez </a:t>
            </a:r>
            <a:endParaRPr lang="es-AR" dirty="0">
              <a:solidFill>
                <a:schemeClr val="tx1"/>
              </a:solidFill>
              <a:latin typeface="Trebuchet MS" panose="020B0603020202020204" pitchFamily="34" charset="0"/>
              <a:cs typeface="Times New Roman" panose="020206030504050203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19375" cy="1743075"/>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419" y="0"/>
            <a:ext cx="3352800" cy="1447137"/>
          </a:xfrm>
          <a:prstGeom prst="rect">
            <a:avLst/>
          </a:prstGeom>
        </p:spPr>
      </p:pic>
    </p:spTree>
    <p:extLst>
      <p:ext uri="{BB962C8B-B14F-4D97-AF65-F5344CB8AC3E}">
        <p14:creationId xmlns:p14="http://schemas.microsoft.com/office/powerpoint/2010/main" val="42948272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Rectángulo redondeado 3"/>
          <p:cNvSpPr/>
          <p:nvPr/>
        </p:nvSpPr>
        <p:spPr>
          <a:xfrm>
            <a:off x="4389119" y="230587"/>
            <a:ext cx="3387256" cy="7235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rebuchet MS" panose="020B0603020202020204" pitchFamily="34" charset="0"/>
                <a:cs typeface="Times New Roman" panose="02020603050405020304" pitchFamily="18" charset="0"/>
              </a:rPr>
              <a:t>Filosofía de la Mejora</a:t>
            </a:r>
            <a:endParaRPr lang="es-AR" b="1" dirty="0">
              <a:solidFill>
                <a:schemeClr val="tx1"/>
              </a:solidFill>
              <a:latin typeface="Trebuchet MS" panose="020B0603020202020204" pitchFamily="34" charset="0"/>
              <a:cs typeface="Times New Roman" panose="02020603050405020304" pitchFamily="18" charset="0"/>
            </a:endParaRPr>
          </a:p>
        </p:txBody>
      </p:sp>
      <p:sp>
        <p:nvSpPr>
          <p:cNvPr id="6" name="Rectángulo redondeado 5"/>
          <p:cNvSpPr/>
          <p:nvPr/>
        </p:nvSpPr>
        <p:spPr>
          <a:xfrm>
            <a:off x="1208598" y="1280160"/>
            <a:ext cx="9120146" cy="51842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0000"/>
              </a:buClr>
              <a:buFont typeface="Wingdings" panose="05000000000000000000" pitchFamily="2" charset="2"/>
              <a:buChar char="Ø"/>
            </a:pPr>
            <a:r>
              <a:rPr lang="es-MX" dirty="0"/>
              <a:t> </a:t>
            </a:r>
            <a:r>
              <a:rPr lang="es-MX" sz="1600" dirty="0">
                <a:solidFill>
                  <a:schemeClr val="tx1"/>
                </a:solidFill>
                <a:latin typeface="Trebuchet MS" panose="020B0603020202020204" pitchFamily="34" charset="0"/>
                <a:cs typeface="Times New Roman" panose="02020603050405020304" pitchFamily="18" charset="0"/>
              </a:rPr>
              <a:t>Alto compromiso del cliente externo e interno</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Aumento en la Capacidad de indagación</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Prevención de problemas y evolución de la satisfacción</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Búsqueda de la excelencia: considerar lo mejor como estándar y tratar de superarlo</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Compromiso del equipo de trabajo</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Dar prioridad a lo mejor para los pacientes y acompañantes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Ser flexibles y creativos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Aprender de los errores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Brindar oportunidades de aprendizaje a empleados, profesionales y pacientes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Ø"/>
            </a:pPr>
            <a:r>
              <a:rPr lang="es-MX" sz="1600" dirty="0">
                <a:solidFill>
                  <a:schemeClr val="tx1"/>
                </a:solidFill>
                <a:latin typeface="Trebuchet MS" panose="020B0603020202020204" pitchFamily="34" charset="0"/>
                <a:cs typeface="Times New Roman" panose="02020603050405020304" pitchFamily="18" charset="0"/>
              </a:rPr>
              <a:t>Hacer que sus acciones se correspondan con sus palabr</a:t>
            </a:r>
            <a:r>
              <a:rPr lang="es-MX" sz="1600" dirty="0">
                <a:solidFill>
                  <a:schemeClr val="tx1"/>
                </a:solidFill>
                <a:latin typeface="Times New Roman" panose="02020603050405020304" pitchFamily="18" charset="0"/>
                <a:cs typeface="Times New Roman" panose="02020603050405020304" pitchFamily="18" charset="0"/>
              </a:rPr>
              <a:t>as.</a:t>
            </a:r>
            <a:endParaRPr lang="es-A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3251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685183" y="4126727"/>
            <a:ext cx="1455088"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Rectángulo redondeado 1"/>
          <p:cNvSpPr/>
          <p:nvPr/>
        </p:nvSpPr>
        <p:spPr>
          <a:xfrm>
            <a:off x="1820849" y="135172"/>
            <a:ext cx="8722581" cy="10018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rebuchet MS" panose="020B0603020202020204" pitchFamily="34" charset="0"/>
                <a:cs typeface="Times New Roman" panose="02020603050405020304" pitchFamily="18" charset="0"/>
              </a:rPr>
              <a:t>Dimensiones que debemos evaluar cuando brindamos un Servicio de Salud</a:t>
            </a:r>
            <a:endParaRPr lang="es-AR" dirty="0">
              <a:solidFill>
                <a:schemeClr val="tx1"/>
              </a:solidFill>
              <a:latin typeface="Trebuchet MS" panose="020B0603020202020204" pitchFamily="34" charset="0"/>
              <a:cs typeface="Times New Roman" panose="02020603050405020304" pitchFamily="18" charset="0"/>
            </a:endParaRPr>
          </a:p>
        </p:txBody>
      </p:sp>
      <p:sp>
        <p:nvSpPr>
          <p:cNvPr id="3" name="Rectángulo redondeado 2"/>
          <p:cNvSpPr/>
          <p:nvPr/>
        </p:nvSpPr>
        <p:spPr>
          <a:xfrm>
            <a:off x="2790908" y="1558456"/>
            <a:ext cx="6098650" cy="51603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0000"/>
              </a:buClr>
              <a:buFont typeface="Wingdings" panose="05000000000000000000" pitchFamily="2" charset="2"/>
              <a:buChar char="ü"/>
            </a:pPr>
            <a:r>
              <a:rPr lang="es-MX" sz="1600" b="1" dirty="0">
                <a:solidFill>
                  <a:schemeClr val="tx1"/>
                </a:solidFill>
                <a:latin typeface="Times New Roman" panose="02020603050405020304" pitchFamily="18" charset="0"/>
                <a:cs typeface="Times New Roman" panose="02020603050405020304" pitchFamily="18" charset="0"/>
              </a:rPr>
              <a:t> </a:t>
            </a:r>
            <a:r>
              <a:rPr lang="es-MX" sz="1600" dirty="0">
                <a:solidFill>
                  <a:schemeClr val="tx1"/>
                </a:solidFill>
                <a:latin typeface="Trebuchet MS" panose="020B0603020202020204" pitchFamily="34" charset="0"/>
                <a:cs typeface="Times New Roman" panose="02020603050405020304" pitchFamily="18" charset="0"/>
              </a:rPr>
              <a:t>Accesibilidad</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Competencia</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Confiabilidad</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Flexibilidad</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Oportunidad</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Rapidez</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Cortesía</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Que brinde información</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Honestidad</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lgn="ctr">
              <a:buClr>
                <a:srgbClr val="FF0000"/>
              </a:buClr>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Seguridad</a:t>
            </a:r>
          </a:p>
        </p:txBody>
      </p:sp>
    </p:spTree>
    <p:extLst>
      <p:ext uri="{BB962C8B-B14F-4D97-AF65-F5344CB8AC3E}">
        <p14:creationId xmlns:p14="http://schemas.microsoft.com/office/powerpoint/2010/main" val="8288079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6" name="Rectángulo 5"/>
          <p:cNvSpPr/>
          <p:nvPr/>
        </p:nvSpPr>
        <p:spPr>
          <a:xfrm>
            <a:off x="4039261" y="261462"/>
            <a:ext cx="2695493" cy="644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rebuchet MS" panose="020B0603020202020204" pitchFamily="34" charset="0"/>
                <a:cs typeface="Times New Roman" panose="02020603050405020304" pitchFamily="18" charset="0"/>
              </a:rPr>
              <a:t>Historia Clínica</a:t>
            </a:r>
            <a:endParaRPr lang="es-AR" sz="1600" dirty="0">
              <a:solidFill>
                <a:schemeClr val="tx1"/>
              </a:solidFill>
              <a:latin typeface="Trebuchet MS" panose="020B0603020202020204" pitchFamily="34" charset="0"/>
              <a:cs typeface="Times New Roman" panose="02020603050405020304" pitchFamily="18" charset="0"/>
            </a:endParaRPr>
          </a:p>
        </p:txBody>
      </p:sp>
      <p:sp>
        <p:nvSpPr>
          <p:cNvPr id="7" name="Rectángulo 6"/>
          <p:cNvSpPr/>
          <p:nvPr/>
        </p:nvSpPr>
        <p:spPr>
          <a:xfrm>
            <a:off x="556591" y="1166980"/>
            <a:ext cx="11155680" cy="53292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dirty="0">
                <a:solidFill>
                  <a:srgbClr val="FF0000"/>
                </a:solidFill>
                <a:latin typeface="Trebuchet MS" panose="020B0603020202020204" pitchFamily="34" charset="0"/>
                <a:cs typeface="Times New Roman" panose="02020603050405020304" pitchFamily="18" charset="0"/>
              </a:rPr>
              <a:t>                                                       ES EL DOCUMENTO CLINICO POR EXCELENCIA</a:t>
            </a:r>
            <a:br>
              <a:rPr lang="es-MX" sz="1600" dirty="0">
                <a:solidFill>
                  <a:srgbClr val="FF0000"/>
                </a:solidFill>
                <a:latin typeface="Trebuchet MS" panose="020B0603020202020204" pitchFamily="34" charset="0"/>
                <a:cs typeface="Times New Roman" panose="02020603050405020304" pitchFamily="18" charset="0"/>
              </a:rPr>
            </a:br>
            <a:r>
              <a:rPr lang="es-MX" sz="1600" dirty="0">
                <a:solidFill>
                  <a:srgbClr val="FF0000"/>
                </a:solidFill>
                <a:latin typeface="Trebuchet MS" panose="020B0603020202020204" pitchFamily="34" charset="0"/>
                <a:cs typeface="Times New Roman" panose="02020603050405020304" pitchFamily="18" charset="0"/>
              </a:rPr>
              <a:t/>
            </a:r>
            <a:br>
              <a:rPr lang="es-MX" sz="1600" dirty="0">
                <a:solidFill>
                  <a:srgbClr val="FF0000"/>
                </a:solidFill>
                <a:latin typeface="Trebuchet MS" panose="020B0603020202020204" pitchFamily="34" charset="0"/>
                <a:cs typeface="Times New Roman" panose="02020603050405020304" pitchFamily="18" charset="0"/>
              </a:rPr>
            </a:br>
            <a:r>
              <a:rPr lang="es-MX" sz="1600" dirty="0">
                <a:solidFill>
                  <a:srgbClr val="FF0000"/>
                </a:solidFill>
                <a:latin typeface="Trebuchet MS" panose="020B0603020202020204" pitchFamily="34" charset="0"/>
                <a:cs typeface="Times New Roman" panose="02020603050405020304" pitchFamily="18" charset="0"/>
              </a:rPr>
              <a:t>                                                             </a:t>
            </a:r>
            <a:r>
              <a:rPr lang="es-MX" sz="1600" dirty="0">
                <a:solidFill>
                  <a:schemeClr val="tx1"/>
                </a:solidFill>
                <a:latin typeface="Trebuchet MS" panose="020B0603020202020204" pitchFamily="34" charset="0"/>
                <a:cs typeface="Times New Roman" panose="02020603050405020304" pitchFamily="18" charset="0"/>
              </a:rPr>
              <a:t>Puede determinar la Responsabilidad profesional</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Dedición de HISTORIA:</a:t>
            </a:r>
            <a:r>
              <a:rPr lang="es-MX" sz="1600" dirty="0">
                <a:solidFill>
                  <a:srgbClr val="FF0000"/>
                </a:solidFill>
                <a:latin typeface="Trebuchet MS" panose="020B0603020202020204" pitchFamily="34" charset="0"/>
                <a:cs typeface="Times New Roman" panose="02020603050405020304" pitchFamily="18" charset="0"/>
              </a:rPr>
              <a:t> </a:t>
            </a:r>
            <a:r>
              <a:rPr lang="es-MX" sz="1600" dirty="0">
                <a:solidFill>
                  <a:schemeClr val="tx1"/>
                </a:solidFill>
                <a:latin typeface="Trebuchet MS" panose="020B0603020202020204" pitchFamily="34" charset="0"/>
                <a:cs typeface="Times New Roman" panose="02020603050405020304" pitchFamily="18" charset="0"/>
              </a:rPr>
              <a:t>Es el relato de los hechos ocurrido en el tiempo.</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Definición de HC: Comprende un conjunto de documentos relativos a los procesos asistenciales del paciente, con identificación de los médicos y de los demás profesionales que se han involucrado en ellos, con el objetivo de obtener la máxima integración posible de la documentación clínica de dicho paciente, al menos en el ámbito de cada centro asistencial.</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r>
              <a:rPr lang="es-MX" sz="1600" dirty="0">
                <a:solidFill>
                  <a:schemeClr val="tx1"/>
                </a:solidFill>
                <a:latin typeface="Trebuchet MS" panose="020B0603020202020204" pitchFamily="34" charset="0"/>
                <a:cs typeface="Times New Roman" panose="02020603050405020304" pitchFamily="18" charset="0"/>
              </a:rPr>
              <a:t>Se crea en el momento del ingreso del paciente a la Institución.</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Las abreviaturas deben estar estandarizadas y aprobadas en un procedimiento reconocido por toda la Institución.</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Todos debemos saber que hacer cuando nos equivocamos al escribir en una HC, esta estandarizado y escrito en un procedimiento</a:t>
            </a:r>
          </a:p>
          <a:p>
            <a:endParaRPr lang="es-AR" sz="1600" dirty="0">
              <a:solidFill>
                <a:schemeClr val="tx1"/>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595480" cy="1166980"/>
          </a:xfrm>
          <a:prstGeom prst="rect">
            <a:avLst/>
          </a:prstGeom>
        </p:spPr>
      </p:pic>
    </p:spTree>
    <p:extLst>
      <p:ext uri="{BB962C8B-B14F-4D97-AF65-F5344CB8AC3E}">
        <p14:creationId xmlns:p14="http://schemas.microsoft.com/office/powerpoint/2010/main" val="165703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99765" y="855407"/>
            <a:ext cx="10592469" cy="5592558"/>
          </a:xfrm>
          <a:ln w="28575">
            <a:solidFill>
              <a:schemeClr val="tx1"/>
            </a:solidFill>
            <a:prstDash val="sysDot"/>
          </a:ln>
        </p:spPr>
        <p:txBody>
          <a:bodyPr>
            <a:normAutofit fontScale="92500" lnSpcReduction="10000"/>
          </a:bodyPr>
          <a:lstStyle/>
          <a:p>
            <a:endParaRPr lang="es-AR" dirty="0"/>
          </a:p>
          <a:p>
            <a:r>
              <a:rPr lang="es-AR" b="1" u="sng" dirty="0">
                <a:latin typeface="Trebuchet MS" panose="020B0603020202020204" pitchFamily="34" charset="0"/>
                <a:cs typeface="Times New Roman" panose="02020603050405020304" pitchFamily="18" charset="0"/>
              </a:rPr>
              <a:t>Historia de los procesos de acreditación- Compromiso Institucional </a:t>
            </a:r>
          </a:p>
          <a:p>
            <a:endParaRPr lang="es-AR" dirty="0">
              <a:latin typeface="Trebuchet MS" panose="020B0603020202020204" pitchFamily="34" charset="0"/>
            </a:endParaRPr>
          </a:p>
          <a:p>
            <a:pPr marL="342900" indent="-342900">
              <a:buClr>
                <a:srgbClr val="FF0000"/>
              </a:buClr>
              <a:buFont typeface="Courier New" panose="02070309020205020404" pitchFamily="49" charset="0"/>
              <a:buChar char="o"/>
            </a:pPr>
            <a:r>
              <a:rPr lang="es-AR" dirty="0">
                <a:latin typeface="Trebuchet MS" panose="020B0603020202020204" pitchFamily="34" charset="0"/>
              </a:rPr>
              <a:t>   </a:t>
            </a:r>
            <a:r>
              <a:rPr lang="es-AR" dirty="0">
                <a:latin typeface="Trebuchet MS" panose="020B0603020202020204" pitchFamily="34" charset="0"/>
                <a:cs typeface="Times New Roman" panose="02020603050405020304" pitchFamily="18" charset="0"/>
              </a:rPr>
              <a:t>Acreditación con Mérito desde el 12/12/03 hasta el 11/12/06.</a:t>
            </a:r>
          </a:p>
          <a:p>
            <a:endParaRPr lang="es-AR" dirty="0">
              <a:latin typeface="Trebuchet MS" panose="020B0603020202020204" pitchFamily="34" charset="0"/>
              <a:cs typeface="Times New Roman" panose="02020603050405020304" pitchFamily="18" charset="0"/>
            </a:endParaRPr>
          </a:p>
          <a:p>
            <a:pPr marL="342900" indent="-342900">
              <a:buClr>
                <a:srgbClr val="FF0000"/>
              </a:buClr>
              <a:buFont typeface="Courier New" panose="02070309020205020404" pitchFamily="49" charset="0"/>
              <a:buChar char="o"/>
            </a:pPr>
            <a:r>
              <a:rPr lang="es-AR" dirty="0">
                <a:latin typeface="Trebuchet MS" panose="020B0603020202020204" pitchFamily="34" charset="0"/>
                <a:cs typeface="Times New Roman" panose="02020603050405020304" pitchFamily="18" charset="0"/>
              </a:rPr>
              <a:t> Acreditado Plena desde el 14/06/07 hasta el 13/06/10. </a:t>
            </a:r>
          </a:p>
          <a:p>
            <a:endParaRPr lang="es-AR" dirty="0">
              <a:latin typeface="Trebuchet MS" panose="020B0603020202020204" pitchFamily="34" charset="0"/>
              <a:cs typeface="Times New Roman" panose="02020603050405020304" pitchFamily="18" charset="0"/>
            </a:endParaRPr>
          </a:p>
          <a:p>
            <a:pPr marL="342900" indent="-342900">
              <a:buClr>
                <a:srgbClr val="FF0000"/>
              </a:buClr>
              <a:buFont typeface="Courier New" panose="02070309020205020404" pitchFamily="49" charset="0"/>
              <a:buChar char="o"/>
            </a:pPr>
            <a:r>
              <a:rPr lang="es-AR" dirty="0">
                <a:latin typeface="Trebuchet MS" panose="020B0603020202020204" pitchFamily="34" charset="0"/>
                <a:cs typeface="Times New Roman" panose="02020603050405020304" pitchFamily="18" charset="0"/>
              </a:rPr>
              <a:t>Acreditación Plena desde el 14/10/10 hasta el 13/10/13.</a:t>
            </a:r>
          </a:p>
          <a:p>
            <a:pPr marL="342900" indent="-342900">
              <a:buClr>
                <a:srgbClr val="FF0000"/>
              </a:buClr>
              <a:buFont typeface="Courier New" panose="02070309020205020404" pitchFamily="49" charset="0"/>
              <a:buChar char="o"/>
            </a:pPr>
            <a:endParaRPr lang="es-AR" dirty="0">
              <a:latin typeface="Trebuchet MS" panose="020B0603020202020204" pitchFamily="34" charset="0"/>
              <a:cs typeface="Times New Roman" panose="02020603050405020304" pitchFamily="18" charset="0"/>
            </a:endParaRPr>
          </a:p>
          <a:p>
            <a:pPr marL="342900" indent="-342900">
              <a:buClr>
                <a:srgbClr val="FF0000"/>
              </a:buClr>
              <a:buFont typeface="Courier New" panose="02070309020205020404" pitchFamily="49" charset="0"/>
              <a:buChar char="o"/>
            </a:pPr>
            <a:r>
              <a:rPr lang="es-AR" dirty="0">
                <a:latin typeface="Trebuchet MS" panose="020B0603020202020204" pitchFamily="34" charset="0"/>
                <a:cs typeface="Times New Roman" panose="02020603050405020304" pitchFamily="18" charset="0"/>
              </a:rPr>
              <a:t> Acreditación Plena desde el 14/10/13 hasta 2018.</a:t>
            </a:r>
            <a:br>
              <a:rPr lang="es-AR" dirty="0">
                <a:latin typeface="Trebuchet MS" panose="020B0603020202020204" pitchFamily="34" charset="0"/>
                <a:cs typeface="Times New Roman" panose="02020603050405020304" pitchFamily="18" charset="0"/>
              </a:rPr>
            </a:br>
            <a:endParaRPr lang="es-AR" dirty="0">
              <a:latin typeface="Trebuchet MS" panose="020B0603020202020204" pitchFamily="34" charset="0"/>
              <a:cs typeface="Times New Roman" panose="02020603050405020304" pitchFamily="18" charset="0"/>
            </a:endParaRPr>
          </a:p>
          <a:p>
            <a:pPr marL="342900" indent="-342900">
              <a:buClr>
                <a:srgbClr val="FF0000"/>
              </a:buClr>
              <a:buFont typeface="Courier New" panose="02070309020205020404" pitchFamily="49" charset="0"/>
              <a:buChar char="o"/>
            </a:pPr>
            <a:r>
              <a:rPr lang="es-AR" dirty="0">
                <a:latin typeface="Trebuchet MS" panose="020B0603020202020204" pitchFamily="34" charset="0"/>
                <a:cs typeface="Times New Roman" panose="02020603050405020304" pitchFamily="18" charset="0"/>
              </a:rPr>
              <a:t>Acreditación Plena desde 2018 hasta el </a:t>
            </a:r>
            <a:r>
              <a:rPr lang="es-AR" dirty="0" smtClean="0">
                <a:latin typeface="Trebuchet MS" panose="020B0603020202020204" pitchFamily="34" charset="0"/>
                <a:cs typeface="Times New Roman" panose="02020603050405020304" pitchFamily="18" charset="0"/>
              </a:rPr>
              <a:t>2021.</a:t>
            </a:r>
            <a:r>
              <a:rPr lang="es-AR" dirty="0">
                <a:latin typeface="Trebuchet MS" panose="020B0603020202020204" pitchFamily="34" charset="0"/>
                <a:cs typeface="Times New Roman" panose="02020603050405020304" pitchFamily="18" charset="0"/>
              </a:rPr>
              <a:t/>
            </a:r>
            <a:br>
              <a:rPr lang="es-AR" dirty="0">
                <a:latin typeface="Trebuchet MS" panose="020B0603020202020204" pitchFamily="34" charset="0"/>
                <a:cs typeface="Times New Roman" panose="02020603050405020304" pitchFamily="18" charset="0"/>
              </a:rPr>
            </a:br>
            <a:endParaRPr lang="es-AR" dirty="0">
              <a:latin typeface="Trebuchet MS" panose="020B0603020202020204" pitchFamily="34" charset="0"/>
              <a:cs typeface="Times New Roman" panose="02020603050405020304" pitchFamily="18" charset="0"/>
            </a:endParaRPr>
          </a:p>
          <a:p>
            <a:pPr marL="342900" indent="-342900">
              <a:buClr>
                <a:srgbClr val="FF0000"/>
              </a:buClr>
              <a:buFont typeface="Courier New" panose="02070309020205020404" pitchFamily="49" charset="0"/>
              <a:buChar char="o"/>
            </a:pPr>
            <a:r>
              <a:rPr lang="es-AR" dirty="0" smtClean="0">
                <a:latin typeface="Trebuchet MS" panose="020B0603020202020204" pitchFamily="34" charset="0"/>
                <a:cs typeface="Times New Roman" panose="02020603050405020304" pitchFamily="18" charset="0"/>
              </a:rPr>
              <a:t>Acreditación desde el año 2021 al 2023.</a:t>
            </a:r>
            <a:r>
              <a:rPr lang="es-AR" dirty="0">
                <a:latin typeface="Trebuchet MS" panose="020B0603020202020204" pitchFamily="34" charset="0"/>
                <a:cs typeface="Times New Roman" panose="02020603050405020304" pitchFamily="18" charset="0"/>
              </a:rPr>
              <a:t/>
            </a:r>
            <a:br>
              <a:rPr lang="es-AR" dirty="0">
                <a:latin typeface="Trebuchet MS" panose="020B0603020202020204" pitchFamily="34" charset="0"/>
                <a:cs typeface="Times New Roman" panose="02020603050405020304" pitchFamily="18" charset="0"/>
              </a:rPr>
            </a:br>
            <a:endParaRPr lang="es-AR" dirty="0">
              <a:latin typeface="Trebuchet MS" panose="020B0603020202020204" pitchFamily="34" charset="0"/>
              <a:cs typeface="Times New Roman" panose="02020603050405020304" pitchFamily="18" charset="0"/>
            </a:endParaRPr>
          </a:p>
          <a:p>
            <a:pPr marL="342900" indent="-342900">
              <a:buClr>
                <a:srgbClr val="FF0000"/>
              </a:buClr>
              <a:buFont typeface="Courier New" panose="02070309020205020404" pitchFamily="49" charset="0"/>
              <a:buChar char="o"/>
            </a:pPr>
            <a:endParaRPr lang="es-AR" dirty="0">
              <a:latin typeface="Times New Roman" panose="02020603050405020304" pitchFamily="18" charset="0"/>
              <a:cs typeface="Times New Roman" panose="02020603050405020304" pitchFamily="18" charset="0"/>
            </a:endParaRPr>
          </a:p>
          <a:p>
            <a:pPr marL="342900" indent="-342900">
              <a:buClr>
                <a:srgbClr val="FF0000"/>
              </a:buClr>
              <a:buFont typeface="Courier New" panose="02070309020205020404" pitchFamily="49" charset="0"/>
              <a:buChar char="o"/>
            </a:pPr>
            <a:endParaRPr lang="es-AR" dirty="0">
              <a:latin typeface="Times New Roman" panose="02020603050405020304" pitchFamily="18" charset="0"/>
              <a:cs typeface="Times New Roman" panose="02020603050405020304" pitchFamily="18" charset="0"/>
            </a:endParaRPr>
          </a:p>
          <a:p>
            <a:pPr marL="342900" indent="-342900">
              <a:buClr>
                <a:srgbClr val="FF0000"/>
              </a:buClr>
              <a:buFont typeface="Courier New" panose="02070309020205020404" pitchFamily="49" charset="0"/>
              <a:buChar char="o"/>
            </a:pPr>
            <a:endParaRPr lang="es-AR"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366" y="0"/>
            <a:ext cx="2073267" cy="859586"/>
          </a:xfrm>
          <a:prstGeom prst="rect">
            <a:avLst/>
          </a:prstGeom>
        </p:spPr>
      </p:pic>
    </p:spTree>
    <p:extLst>
      <p:ext uri="{BB962C8B-B14F-4D97-AF65-F5344CB8AC3E}">
        <p14:creationId xmlns:p14="http://schemas.microsoft.com/office/powerpoint/2010/main" val="10880299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512612" cy="1413344"/>
          </a:xfrm>
          <a:prstGeom prst="rect">
            <a:avLst/>
          </a:prstGeom>
        </p:spPr>
      </p:pic>
      <p:sp>
        <p:nvSpPr>
          <p:cNvPr id="6" name="Rectángulo 5"/>
          <p:cNvSpPr/>
          <p:nvPr/>
        </p:nvSpPr>
        <p:spPr>
          <a:xfrm>
            <a:off x="4977515" y="492981"/>
            <a:ext cx="2695493" cy="644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rebuchet MS" panose="020B0603020202020204" pitchFamily="34" charset="0"/>
                <a:cs typeface="Times New Roman" panose="02020603050405020304" pitchFamily="18" charset="0"/>
              </a:rPr>
              <a:t>Historia Clínica</a:t>
            </a:r>
            <a:endParaRPr lang="es-AR" sz="1600" dirty="0">
              <a:solidFill>
                <a:schemeClr val="tx1"/>
              </a:solidFill>
              <a:latin typeface="Trebuchet MS" panose="020B0603020202020204" pitchFamily="34" charset="0"/>
              <a:cs typeface="Times New Roman" panose="02020603050405020304" pitchFamily="18" charset="0"/>
            </a:endParaRPr>
          </a:p>
        </p:txBody>
      </p:sp>
      <p:sp>
        <p:nvSpPr>
          <p:cNvPr id="7" name="Rectángulo 6"/>
          <p:cNvSpPr/>
          <p:nvPr/>
        </p:nvSpPr>
        <p:spPr>
          <a:xfrm>
            <a:off x="556591" y="1669774"/>
            <a:ext cx="11155680" cy="48264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La HC constituye una herramienta fundamental para lograr una adecuada calidad de atención </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El documento registra:</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 Información Administrativa</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 Intervenciones realizadas en el paciente</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 Acumula información en forma cronológica y acumulativa</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Posee “datos Sensibles”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Font typeface="Wingdings" panose="05000000000000000000" pitchFamily="2" charset="2"/>
              <a:buChar char="ü"/>
            </a:pPr>
            <a:r>
              <a:rPr lang="es-MX" sz="1600" dirty="0">
                <a:solidFill>
                  <a:schemeClr val="tx1"/>
                </a:solidFill>
                <a:latin typeface="Trebuchet MS" panose="020B0603020202020204" pitchFamily="34" charset="0"/>
                <a:cs typeface="Times New Roman" panose="02020603050405020304" pitchFamily="18" charset="0"/>
              </a:rPr>
              <a:t>Su principal función es asistencial, sin embargo puede utilizarse con fines:</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                                                                                                                       - De investigación, Docencia, epidemiologia, mejora continua de la calidad, gestión de servicios de salud y acciones legales.</a:t>
            </a:r>
            <a:endParaRPr lang="es-AR" sz="1600" dirty="0">
              <a:solidFill>
                <a:schemeClr val="tx1"/>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2843917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6" name="Rectángulo 5"/>
          <p:cNvSpPr/>
          <p:nvPr/>
        </p:nvSpPr>
        <p:spPr>
          <a:xfrm>
            <a:off x="3848430" y="151075"/>
            <a:ext cx="4039264" cy="644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rebuchet MS" panose="020B0603020202020204" pitchFamily="34" charset="0"/>
                <a:cs typeface="Times New Roman" panose="02020603050405020304" pitchFamily="18" charset="0"/>
              </a:rPr>
              <a:t>Características generales Historia Clínica</a:t>
            </a:r>
            <a:endParaRPr lang="es-AR" sz="1600" dirty="0">
              <a:solidFill>
                <a:schemeClr val="tx1"/>
              </a:solidFill>
              <a:latin typeface="Trebuchet MS" panose="020B0603020202020204" pitchFamily="34" charset="0"/>
              <a:cs typeface="Times New Roman" panose="02020603050405020304" pitchFamily="18" charset="0"/>
            </a:endParaRPr>
          </a:p>
        </p:txBody>
      </p:sp>
      <p:sp>
        <p:nvSpPr>
          <p:cNvPr id="7" name="Rectángulo 6"/>
          <p:cNvSpPr/>
          <p:nvPr/>
        </p:nvSpPr>
        <p:spPr>
          <a:xfrm>
            <a:off x="556591" y="890545"/>
            <a:ext cx="11155680" cy="5883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0000"/>
              </a:buClr>
              <a:buFont typeface="Wingdings" panose="05000000000000000000" pitchFamily="2" charset="2"/>
              <a:buChar char="v"/>
            </a:pPr>
            <a:r>
              <a:rPr lang="es-MX" sz="1600" dirty="0">
                <a:solidFill>
                  <a:schemeClr val="tx1"/>
                </a:solidFill>
                <a:latin typeface="Times New Roman" panose="02020603050405020304" pitchFamily="18" charset="0"/>
                <a:cs typeface="Times New Roman" panose="02020603050405020304" pitchFamily="18" charset="0"/>
              </a:rPr>
              <a:t> </a:t>
            </a:r>
            <a:r>
              <a:rPr lang="es-MX" sz="1600" dirty="0">
                <a:solidFill>
                  <a:schemeClr val="tx1"/>
                </a:solidFill>
                <a:latin typeface="Trebuchet MS" panose="020B0603020202020204" pitchFamily="34" charset="0"/>
                <a:cs typeface="Times New Roman" panose="02020603050405020304" pitchFamily="18" charset="0"/>
              </a:rPr>
              <a:t>Única: Identifica con un número</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Unificada</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Obligatoria: Todas las acciones realizadas se deben registrar allí, con fecha y hora. Todos los usuarios deben escribir</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El usuario NO debe presentar su clave, ya que la misma representa su FIRMA Y SELLO.</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La información contiene los derechos del paciente contemplados en la LEY 26.529</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Completa: Debe tener todos los documentos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Formato establecido: Homogéneo, estandarizado</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Confidencial: Evitar la divulgación de los datos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Integridad y seguridad: Exactitud</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Disponible cuando se requiera</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Calidad: Información lógica, clara, legible y completa</a:t>
            </a:r>
          </a:p>
        </p:txBody>
      </p:sp>
    </p:spTree>
    <p:extLst>
      <p:ext uri="{BB962C8B-B14F-4D97-AF65-F5344CB8AC3E}">
        <p14:creationId xmlns:p14="http://schemas.microsoft.com/office/powerpoint/2010/main" val="17869197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6" name="Rectángulo 5"/>
          <p:cNvSpPr/>
          <p:nvPr/>
        </p:nvSpPr>
        <p:spPr>
          <a:xfrm>
            <a:off x="3848430" y="151075"/>
            <a:ext cx="4039264" cy="644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rebuchet MS" panose="020B0603020202020204" pitchFamily="34" charset="0"/>
                <a:cs typeface="Times New Roman" panose="02020603050405020304" pitchFamily="18" charset="0"/>
              </a:rPr>
              <a:t>Aspectos Legales Historia Clínica</a:t>
            </a:r>
            <a:endParaRPr lang="es-AR" sz="1600" dirty="0">
              <a:solidFill>
                <a:schemeClr val="tx1"/>
              </a:solidFill>
              <a:latin typeface="Trebuchet MS" panose="020B0603020202020204" pitchFamily="34" charset="0"/>
              <a:cs typeface="Times New Roman" panose="02020603050405020304" pitchFamily="18" charset="0"/>
            </a:endParaRPr>
          </a:p>
        </p:txBody>
      </p:sp>
      <p:sp>
        <p:nvSpPr>
          <p:cNvPr id="7" name="Rectángulo 6"/>
          <p:cNvSpPr/>
          <p:nvPr/>
        </p:nvSpPr>
        <p:spPr>
          <a:xfrm>
            <a:off x="532737" y="1192696"/>
            <a:ext cx="11155680" cy="5375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0000"/>
              </a:buClr>
              <a:buFont typeface="Wingdings" panose="05000000000000000000" pitchFamily="2" charset="2"/>
              <a:buChar char="v"/>
            </a:pPr>
            <a:r>
              <a:rPr lang="es-MX" sz="1600" dirty="0">
                <a:solidFill>
                  <a:schemeClr val="tx1"/>
                </a:solidFill>
                <a:latin typeface="Times New Roman" panose="02020603050405020304" pitchFamily="18" charset="0"/>
                <a:cs typeface="Times New Roman" panose="02020603050405020304" pitchFamily="18" charset="0"/>
              </a:rPr>
              <a:t> </a:t>
            </a:r>
            <a:r>
              <a:rPr lang="es-MX" sz="1600" dirty="0">
                <a:solidFill>
                  <a:schemeClr val="tx1"/>
                </a:solidFill>
                <a:latin typeface="Trebuchet MS" panose="020B0603020202020204" pitchFamily="34" charset="0"/>
                <a:cs typeface="Times New Roman" panose="02020603050405020304" pitchFamily="18" charset="0"/>
              </a:rPr>
              <a:t>Representa el derecho del paciente y el derecho y el Deber del Médico</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Es un elemento de prueba de Responsabilidad Médica- Fundamental para informes periciales.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Los Pacientes tienen derecho a la Confidencialidad de los datos</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Tienen Derecho a que quede todo escrito en su HC, Completa y comprensible</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Los responsables del archivo están obligados al secreto profesional</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Es Obligatoria la Comunicación y entrega de duplicado de HC si el paciente lo requiere. Debe seguir las Normas de la </a:t>
            </a:r>
            <a:r>
              <a:rPr lang="es-MX" sz="1600" dirty="0" err="1">
                <a:solidFill>
                  <a:schemeClr val="tx1"/>
                </a:solidFill>
                <a:latin typeface="Trebuchet MS" panose="020B0603020202020204" pitchFamily="34" charset="0"/>
                <a:cs typeface="Times New Roman" panose="02020603050405020304" pitchFamily="18" charset="0"/>
              </a:rPr>
              <a:t>Institucion</a:t>
            </a:r>
            <a:r>
              <a:rPr lang="es-MX" sz="1600" dirty="0">
                <a:solidFill>
                  <a:schemeClr val="tx1"/>
                </a:solidFill>
                <a:latin typeface="Trebuchet MS" panose="020B0603020202020204" pitchFamily="34" charset="0"/>
                <a:cs typeface="Times New Roman" panose="02020603050405020304" pitchFamily="18" charset="0"/>
              </a:rPr>
              <a:t>.</a:t>
            </a:r>
            <a:br>
              <a:rPr lang="es-MX" sz="1600" dirty="0">
                <a:solidFill>
                  <a:schemeClr val="tx1"/>
                </a:solidFill>
                <a:latin typeface="Trebuchet MS" panose="020B0603020202020204" pitchFamily="34" charset="0"/>
                <a:cs typeface="Times New Roman" panose="02020603050405020304" pitchFamily="18" charset="0"/>
              </a:rPr>
            </a:br>
            <a:r>
              <a:rPr lang="es-MX" sz="1600" dirty="0">
                <a:solidFill>
                  <a:schemeClr val="tx1"/>
                </a:solidFill>
                <a:latin typeface="Trebuchet MS" panose="020B0603020202020204" pitchFamily="34" charset="0"/>
                <a:cs typeface="Times New Roman" panose="02020603050405020304" pitchFamily="18" charset="0"/>
              </a:rPr>
              <a:t>En </a:t>
            </a:r>
            <a:r>
              <a:rPr lang="es-MX" sz="1600" dirty="0" err="1">
                <a:solidFill>
                  <a:schemeClr val="tx1"/>
                </a:solidFill>
                <a:latin typeface="Trebuchet MS" panose="020B0603020202020204" pitchFamily="34" charset="0"/>
                <a:cs typeface="Times New Roman" panose="02020603050405020304" pitchFamily="18" charset="0"/>
              </a:rPr>
              <a:t>Fleni</a:t>
            </a:r>
            <a:r>
              <a:rPr lang="es-MX" sz="1600" dirty="0">
                <a:solidFill>
                  <a:schemeClr val="tx1"/>
                </a:solidFill>
                <a:latin typeface="Trebuchet MS" panose="020B0603020202020204" pitchFamily="34" charset="0"/>
                <a:cs typeface="Times New Roman" panose="02020603050405020304" pitchFamily="18" charset="0"/>
              </a:rPr>
              <a:t> se debe pedir mediante solicitud a Dirección Medica</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El Medico Tratante podrá realizar resumen de HC, no podrá dar fotocopia de HC.</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a:p>
            <a:pPr marL="285750" indent="-285750">
              <a:buClr>
                <a:srgbClr val="FF0000"/>
              </a:buClr>
              <a:buFont typeface="Wingdings" panose="05000000000000000000" pitchFamily="2" charset="2"/>
              <a:buChar char="v"/>
            </a:pPr>
            <a:r>
              <a:rPr lang="es-MX" sz="1600" dirty="0">
                <a:solidFill>
                  <a:schemeClr val="tx1"/>
                </a:solidFill>
                <a:latin typeface="Trebuchet MS" panose="020B0603020202020204" pitchFamily="34" charset="0"/>
                <a:cs typeface="Times New Roman" panose="02020603050405020304" pitchFamily="18" charset="0"/>
              </a:rPr>
              <a:t>Se debe respetar el orden de prelación para la solicitud de HC. Cónyuge, Hijos, </a:t>
            </a:r>
            <a:r>
              <a:rPr lang="es-MX" sz="1600" dirty="0" err="1">
                <a:solidFill>
                  <a:schemeClr val="tx1"/>
                </a:solidFill>
                <a:latin typeface="Trebuchet MS" panose="020B0603020202020204" pitchFamily="34" charset="0"/>
                <a:cs typeface="Times New Roman" panose="02020603050405020304" pitchFamily="18" charset="0"/>
              </a:rPr>
              <a:t>etc</a:t>
            </a:r>
            <a:r>
              <a:rPr lang="es-MX" sz="1600" dirty="0">
                <a:solidFill>
                  <a:schemeClr val="tx1"/>
                </a:solidFill>
                <a:latin typeface="Trebuchet MS" panose="020B0603020202020204" pitchFamily="34" charset="0"/>
                <a:cs typeface="Times New Roman" panose="02020603050405020304" pitchFamily="18" charset="0"/>
              </a:rPr>
              <a:t/>
            </a:r>
            <a:br>
              <a:rPr lang="es-MX" sz="1600" dirty="0">
                <a:solidFill>
                  <a:schemeClr val="tx1"/>
                </a:solidFill>
                <a:latin typeface="Trebuchet MS" panose="020B0603020202020204" pitchFamily="34" charset="0"/>
                <a:cs typeface="Times New Roman" panose="02020603050405020304" pitchFamily="18" charset="0"/>
              </a:rPr>
            </a:br>
            <a:endParaRPr lang="es-MX" sz="1600" dirty="0">
              <a:solidFill>
                <a:schemeClr val="tx1"/>
              </a:solidFill>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16886234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1" name="Google Shape;421;g101989cefc3_1_46"/>
          <p:cNvSpPr txBox="1"/>
          <p:nvPr/>
        </p:nvSpPr>
        <p:spPr>
          <a:xfrm>
            <a:off x="557576" y="1243057"/>
            <a:ext cx="11183938" cy="800189"/>
          </a:xfrm>
          <a:prstGeom prst="rect">
            <a:avLst/>
          </a:prstGeom>
          <a:noFill/>
          <a:ln>
            <a:noFill/>
          </a:ln>
        </p:spPr>
        <p:txBody>
          <a:bodyPr spcFirstLastPara="1" wrap="square" lIns="91425" tIns="91425" rIns="91425" bIns="91425" anchor="t" anchorCtr="0">
            <a:spAutoFit/>
          </a:bodyPr>
          <a:lstStyle/>
          <a:p>
            <a:pPr algn="ctr">
              <a:lnSpc>
                <a:spcPct val="200000"/>
              </a:lnSpc>
              <a:buClr>
                <a:srgbClr val="000000"/>
              </a:buClr>
              <a:buFont typeface="Arial"/>
              <a:buNone/>
            </a:pPr>
            <a:r>
              <a:rPr lang="es-AR" sz="2000" b="1" kern="0" dirty="0">
                <a:solidFill>
                  <a:srgbClr val="002060"/>
                </a:solidFill>
                <a:latin typeface="Trebuchet MS" panose="020B0603020202020204" pitchFamily="34" charset="0"/>
                <a:cs typeface="Calibri" panose="020F0502020204030204" pitchFamily="34" charset="0"/>
                <a:sym typeface="Arial"/>
              </a:rPr>
              <a:t>Ley Nacional 26.529 de Derechos del Paciente, Historia Clínica y Consentimiento Informado </a:t>
            </a:r>
          </a:p>
        </p:txBody>
      </p:sp>
      <p:sp>
        <p:nvSpPr>
          <p:cNvPr id="422" name="Google Shape;422;g101989cefc3_1_46"/>
          <p:cNvSpPr txBox="1"/>
          <p:nvPr/>
        </p:nvSpPr>
        <p:spPr>
          <a:xfrm>
            <a:off x="276458" y="2243314"/>
            <a:ext cx="11639084" cy="4801284"/>
          </a:xfrm>
          <a:prstGeom prst="rect">
            <a:avLst/>
          </a:prstGeom>
          <a:noFill/>
          <a:ln>
            <a:noFill/>
          </a:ln>
        </p:spPr>
        <p:txBody>
          <a:bodyPr spcFirstLastPara="1" wrap="square" lIns="91425" tIns="91425" rIns="91425" bIns="91425" anchor="t" anchorCtr="0">
            <a:spAutoFit/>
          </a:bodyPr>
          <a:lstStyle/>
          <a:p>
            <a:pPr>
              <a:lnSpc>
                <a:spcPct val="150000"/>
              </a:lnSpc>
              <a:buClr>
                <a:srgbClr val="000000"/>
              </a:buClr>
              <a:buFont typeface="Arial"/>
              <a:buNone/>
            </a:pPr>
            <a:r>
              <a:rPr lang="es-AR" sz="2000" b="1" kern="0" dirty="0">
                <a:solidFill>
                  <a:srgbClr val="002060"/>
                </a:solidFill>
                <a:latin typeface="Trebuchet MS" panose="020B0603020202020204" pitchFamily="34" charset="0"/>
                <a:cs typeface="Calibri" panose="020F0502020204030204" pitchFamily="34" charset="0"/>
                <a:sym typeface="Arial"/>
              </a:rPr>
              <a:t>Declaración de voluntad suficiente efectuada por el paciente o por sus representantes legales en su caso, luego de recibir, por parte del profesional interviniente información clara, precisa y adecuada con respecto</a:t>
            </a:r>
            <a:r>
              <a:rPr lang="es-AR" sz="2000" b="1" kern="0" dirty="0">
                <a:solidFill>
                  <a:srgbClr val="000000"/>
                </a:solidFill>
                <a:latin typeface="Calibri" panose="020F0502020204030204" pitchFamily="34" charset="0"/>
                <a:cs typeface="Calibri" panose="020F0502020204030204" pitchFamily="34" charset="0"/>
                <a:sym typeface="Arial"/>
              </a:rPr>
              <a:t>:</a:t>
            </a:r>
          </a:p>
          <a:p>
            <a:pPr>
              <a:lnSpc>
                <a:spcPct val="150000"/>
              </a:lnSpc>
              <a:buClr>
                <a:srgbClr val="000000"/>
              </a:buClr>
              <a:buFont typeface="Arial"/>
              <a:buNone/>
            </a:pPr>
            <a:endParaRPr lang="es-AR" sz="2000" kern="0" dirty="0">
              <a:solidFill>
                <a:srgbClr val="000000"/>
              </a:solidFill>
              <a:latin typeface="Calibri" panose="020F0502020204030204" pitchFamily="34" charset="0"/>
              <a:cs typeface="Calibri" panose="020F0502020204030204" pitchFamily="34" charset="0"/>
              <a:sym typeface="Arial"/>
            </a:endParaRPr>
          </a:p>
          <a:p>
            <a:pPr marL="457200" indent="-457200">
              <a:lnSpc>
                <a:spcPct val="150000"/>
              </a:lnSpc>
              <a:buClr>
                <a:srgbClr val="000000"/>
              </a:buClr>
              <a:buFont typeface="Arial"/>
              <a:buAutoNum type="alphaLcParenR"/>
            </a:pPr>
            <a:r>
              <a:rPr lang="es-AR" sz="2000" b="1" kern="0" dirty="0">
                <a:solidFill>
                  <a:srgbClr val="000000"/>
                </a:solidFill>
                <a:latin typeface="Calibri" panose="020F0502020204030204" pitchFamily="34" charset="0"/>
                <a:cs typeface="Calibri" panose="020F0502020204030204" pitchFamily="34" charset="0"/>
                <a:sym typeface="Arial"/>
              </a:rPr>
              <a:t>Su estado de salud </a:t>
            </a:r>
          </a:p>
          <a:p>
            <a:pPr marL="457200" indent="-457200">
              <a:lnSpc>
                <a:spcPct val="150000"/>
              </a:lnSpc>
              <a:buClr>
                <a:srgbClr val="000000"/>
              </a:buClr>
              <a:buFont typeface="Arial"/>
              <a:buAutoNum type="alphaLcParenR"/>
            </a:pPr>
            <a:r>
              <a:rPr lang="es-AR" sz="2000" b="1" kern="0" dirty="0">
                <a:solidFill>
                  <a:srgbClr val="000000"/>
                </a:solidFill>
                <a:latin typeface="Calibri" panose="020F0502020204030204" pitchFamily="34" charset="0"/>
                <a:cs typeface="Calibri" panose="020F0502020204030204" pitchFamily="34" charset="0"/>
                <a:sym typeface="Arial"/>
              </a:rPr>
              <a:t>El procedimiento propuesto, con especificación de objetivos perseguidos </a:t>
            </a:r>
          </a:p>
          <a:p>
            <a:pPr marL="457200" indent="-457200">
              <a:lnSpc>
                <a:spcPct val="150000"/>
              </a:lnSpc>
              <a:buClr>
                <a:srgbClr val="000000"/>
              </a:buClr>
              <a:buFont typeface="Arial"/>
              <a:buAutoNum type="alphaLcParenR"/>
            </a:pPr>
            <a:r>
              <a:rPr lang="es-AR" sz="2000" b="1" kern="0" dirty="0">
                <a:solidFill>
                  <a:srgbClr val="000000"/>
                </a:solidFill>
                <a:latin typeface="Calibri" panose="020F0502020204030204" pitchFamily="34" charset="0"/>
                <a:cs typeface="Calibri" panose="020F0502020204030204" pitchFamily="34" charset="0"/>
                <a:sym typeface="Arial"/>
              </a:rPr>
              <a:t>Los beneficios esperados</a:t>
            </a:r>
          </a:p>
          <a:p>
            <a:pPr marL="457200" indent="-457200">
              <a:lnSpc>
                <a:spcPct val="150000"/>
              </a:lnSpc>
              <a:buClr>
                <a:srgbClr val="000000"/>
              </a:buClr>
              <a:buFont typeface="Arial"/>
              <a:buAutoNum type="alphaLcParenR"/>
            </a:pPr>
            <a:r>
              <a:rPr lang="es-AR" sz="2000" b="1" kern="0" dirty="0">
                <a:solidFill>
                  <a:srgbClr val="000000"/>
                </a:solidFill>
                <a:latin typeface="Calibri" panose="020F0502020204030204" pitchFamily="34" charset="0"/>
                <a:cs typeface="Calibri" panose="020F0502020204030204" pitchFamily="34" charset="0"/>
                <a:sym typeface="Arial"/>
              </a:rPr>
              <a:t>Los riesgos, molestias y efectos adversos prevenibles</a:t>
            </a:r>
          </a:p>
          <a:p>
            <a:pPr marL="457200" indent="-457200">
              <a:lnSpc>
                <a:spcPct val="150000"/>
              </a:lnSpc>
              <a:buClr>
                <a:srgbClr val="000000"/>
              </a:buClr>
              <a:buFont typeface="Arial"/>
              <a:buAutoNum type="alphaLcParenR"/>
            </a:pPr>
            <a:r>
              <a:rPr lang="es-AR" sz="2000" b="1" kern="0" dirty="0">
                <a:solidFill>
                  <a:srgbClr val="000000"/>
                </a:solidFill>
                <a:latin typeface="Calibri" panose="020F0502020204030204" pitchFamily="34" charset="0"/>
                <a:cs typeface="Calibri" panose="020F0502020204030204" pitchFamily="34" charset="0"/>
                <a:sym typeface="Arial"/>
              </a:rPr>
              <a:t>La especificación de procedimientos alternativos y sus riesgos, beneficios y perjuicios </a:t>
            </a:r>
          </a:p>
          <a:p>
            <a:pPr marL="457200" indent="-457200">
              <a:lnSpc>
                <a:spcPct val="150000"/>
              </a:lnSpc>
              <a:buClr>
                <a:srgbClr val="000000"/>
              </a:buClr>
              <a:buFont typeface="Arial"/>
              <a:buAutoNum type="alphaLcParenR"/>
            </a:pPr>
            <a:r>
              <a:rPr lang="es-AR" sz="2000" b="1" kern="0" dirty="0">
                <a:solidFill>
                  <a:srgbClr val="000000"/>
                </a:solidFill>
                <a:latin typeface="Calibri" panose="020F0502020204030204" pitchFamily="34" charset="0"/>
                <a:cs typeface="Calibri" panose="020F0502020204030204" pitchFamily="34" charset="0"/>
                <a:sym typeface="Arial"/>
              </a:rPr>
              <a:t>Las consecuencias de la no realización del procedimiento</a:t>
            </a:r>
            <a:endParaRPr sz="2000" b="1" kern="0" dirty="0">
              <a:solidFill>
                <a:srgbClr val="000000"/>
              </a:solidFill>
              <a:latin typeface="Calibri" panose="020F0502020204030204" pitchFamily="34" charset="0"/>
              <a:cs typeface="Calibri" panose="020F0502020204030204" pitchFamily="34" charset="0"/>
              <a:sym typeface="Arial"/>
            </a:endParaRPr>
          </a:p>
        </p:txBody>
      </p:sp>
      <p:sp>
        <p:nvSpPr>
          <p:cNvPr id="6" name="Google Shape;391;p2"/>
          <p:cNvSpPr/>
          <p:nvPr/>
        </p:nvSpPr>
        <p:spPr>
          <a:xfrm>
            <a:off x="4137629" y="275067"/>
            <a:ext cx="4584340" cy="461624"/>
          </a:xfrm>
          <a:prstGeom prst="rect">
            <a:avLst/>
          </a:prstGeom>
          <a:noFill/>
          <a:ln w="9525" cap="flat" cmpd="sng">
            <a:solidFill>
              <a:schemeClr val="bg1"/>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Font typeface="Arial"/>
              <a:buNone/>
            </a:pPr>
            <a:r>
              <a:rPr lang="es-AR" sz="2400" kern="0" dirty="0">
                <a:solidFill>
                  <a:srgbClr val="002060"/>
                </a:solidFill>
                <a:latin typeface="Trebuchet MS" panose="020B0603020202020204" pitchFamily="34" charset="0"/>
                <a:ea typeface="Calibri"/>
                <a:cs typeface="Calibri"/>
                <a:sym typeface="Calibri"/>
              </a:rPr>
              <a:t>CONSENTIMIENTO INFORMADO</a:t>
            </a:r>
            <a:endParaRPr sz="2400" kern="0" dirty="0">
              <a:solidFill>
                <a:srgbClr val="002060"/>
              </a:solidFill>
              <a:latin typeface="Trebuchet MS" panose="020B0603020202020204" pitchFamily="34" charset="0"/>
              <a:cs typeface="Arial"/>
              <a:sym typeface="Arial"/>
            </a:endParaRPr>
          </a:p>
        </p:txBody>
      </p:sp>
      <p:pic>
        <p:nvPicPr>
          <p:cNvPr id="8" name="Google Shape;105;p32"/>
          <p:cNvPicPr preferRelativeResize="0"/>
          <p:nvPr/>
        </p:nvPicPr>
        <p:blipFill rotWithShape="1">
          <a:blip r:embed="rId3">
            <a:alphaModFix/>
          </a:blip>
          <a:srcRect/>
          <a:stretch/>
        </p:blipFill>
        <p:spPr>
          <a:xfrm>
            <a:off x="9716146" y="0"/>
            <a:ext cx="2475854" cy="1028700"/>
          </a:xfrm>
          <a:prstGeom prst="rect">
            <a:avLst/>
          </a:prstGeom>
          <a:noFill/>
          <a:ln>
            <a:noFill/>
          </a:ln>
        </p:spPr>
      </p:pic>
      <p:cxnSp>
        <p:nvCxnSpPr>
          <p:cNvPr id="9" name="Google Shape;103;p32"/>
          <p:cNvCxnSpPr/>
          <p:nvPr/>
        </p:nvCxnSpPr>
        <p:spPr>
          <a:xfrm>
            <a:off x="0" y="1042988"/>
            <a:ext cx="12192000" cy="0"/>
          </a:xfrm>
          <a:prstGeom prst="straightConnector1">
            <a:avLst/>
          </a:prstGeom>
          <a:noFill/>
          <a:ln w="28575" cap="flat" cmpd="sng">
            <a:solidFill>
              <a:srgbClr val="002060"/>
            </a:solidFill>
            <a:prstDash val="solid"/>
            <a:round/>
            <a:headEnd type="none" w="sm" len="sm"/>
            <a:tailEnd type="none" w="sm" len="sm"/>
          </a:ln>
        </p:spPr>
      </p:cxnSp>
      <p:sp>
        <p:nvSpPr>
          <p:cNvPr id="10" name="Google Shape;445;p4"/>
          <p:cNvSpPr txBox="1"/>
          <p:nvPr/>
        </p:nvSpPr>
        <p:spPr>
          <a:xfrm>
            <a:off x="8887228" y="5168722"/>
            <a:ext cx="3028314" cy="64629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Font typeface="Arial"/>
              <a:buNone/>
            </a:pPr>
            <a:r>
              <a:rPr lang="es-AR" b="1" kern="0" dirty="0">
                <a:solidFill>
                  <a:srgbClr val="000000"/>
                </a:solidFill>
                <a:latin typeface="Calibri"/>
                <a:ea typeface="Calibri"/>
                <a:cs typeface="Calibri"/>
                <a:sym typeface="Calibri"/>
              </a:rPr>
              <a:t>DEBE FIGURAR EN EL </a:t>
            </a:r>
            <a:endParaRPr sz="1400" b="1" kern="0" dirty="0">
              <a:solidFill>
                <a:srgbClr val="000000"/>
              </a:solidFill>
              <a:cs typeface="Arial"/>
              <a:sym typeface="Arial"/>
            </a:endParaRPr>
          </a:p>
          <a:p>
            <a:pPr algn="ctr">
              <a:buClr>
                <a:srgbClr val="000000"/>
              </a:buClr>
              <a:buFont typeface="Arial"/>
              <a:buNone/>
            </a:pPr>
            <a:r>
              <a:rPr lang="es-AR" b="1" kern="0" dirty="0">
                <a:solidFill>
                  <a:srgbClr val="000000"/>
                </a:solidFill>
                <a:latin typeface="Calibri"/>
                <a:ea typeface="Calibri"/>
                <a:cs typeface="Calibri"/>
                <a:sym typeface="Calibri"/>
              </a:rPr>
              <a:t>CONSENTIMIENTO ESCRITO</a:t>
            </a:r>
            <a:endParaRPr sz="1400" b="1" kern="0" dirty="0">
              <a:solidFill>
                <a:srgbClr val="000000"/>
              </a:solidFill>
              <a:cs typeface="Arial"/>
              <a:sym typeface="Arial"/>
            </a:endParaRPr>
          </a:p>
        </p:txBody>
      </p:sp>
    </p:spTree>
    <p:extLst>
      <p:ext uri="{BB962C8B-B14F-4D97-AF65-F5344CB8AC3E}">
        <p14:creationId xmlns:p14="http://schemas.microsoft.com/office/powerpoint/2010/main" val="4096524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 xmlns:a16="http://schemas.microsoft.com/office/drawing/2014/main" id="{DFDF29CC-E373-5E42-46A2-125C88BD8419}"/>
              </a:ext>
            </a:extLst>
          </p:cNvPr>
          <p:cNvSpPr txBox="1"/>
          <p:nvPr/>
        </p:nvSpPr>
        <p:spPr>
          <a:xfrm>
            <a:off x="1106905" y="2775284"/>
            <a:ext cx="9260546" cy="3236272"/>
          </a:xfrm>
          <a:prstGeom prst="rect">
            <a:avLst/>
          </a:prstGeom>
          <a:noFill/>
        </p:spPr>
        <p:txBody>
          <a:bodyPr wrap="square">
            <a:spAutoFit/>
          </a:bodyPr>
          <a:lstStyle/>
          <a:p>
            <a:pPr>
              <a:lnSpc>
                <a:spcPct val="107000"/>
              </a:lnSpc>
              <a:spcAft>
                <a:spcPts val="800"/>
              </a:spcAft>
            </a:pPr>
            <a:r>
              <a:rPr lang="es-AR" sz="3200" kern="100" dirty="0">
                <a:latin typeface="Calibri" panose="020F0502020204030204" pitchFamily="34" charset="0"/>
                <a:ea typeface="Calibri" panose="020F0502020204030204" pitchFamily="34" charset="0"/>
                <a:cs typeface="Times New Roman" panose="02020603050405020304" pitchFamily="18" charset="0"/>
              </a:rPr>
              <a:t>Es l</a:t>
            </a:r>
            <a:r>
              <a:rPr lang="es-AR" sz="3200" kern="100" dirty="0">
                <a:effectLst/>
                <a:latin typeface="Calibri" panose="020F0502020204030204" pitchFamily="34" charset="0"/>
                <a:ea typeface="Calibri" panose="020F0502020204030204" pitchFamily="34" charset="0"/>
                <a:cs typeface="Times New Roman" panose="02020603050405020304" pitchFamily="18" charset="0"/>
              </a:rPr>
              <a:t>a declaración de la voluntad del paciente,  deviene de la explicación previa brindada por el medico en relación a la enfermedad, la evolución de la mismas, los beneficios y riesgos del tratamiento, las alternativas terapéuticas, el OBJETIVO es la </a:t>
            </a:r>
            <a:r>
              <a:rPr lang="es-AR" sz="3200" u="sng" kern="100" dirty="0">
                <a:effectLst/>
                <a:latin typeface="Calibri" panose="020F0502020204030204" pitchFamily="34" charset="0"/>
                <a:ea typeface="Calibri" panose="020F0502020204030204" pitchFamily="34" charset="0"/>
                <a:cs typeface="Times New Roman" panose="02020603050405020304" pitchFamily="18" charset="0"/>
              </a:rPr>
              <a:t>aprobación voluntaria</a:t>
            </a:r>
            <a:endParaRPr lang="pt-BR" sz="3200" u="sng"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 xmlns:a16="http://schemas.microsoft.com/office/drawing/2014/main" id="{6B3A6263-AC61-1C0D-1FFC-D0945B3114D6}"/>
              </a:ext>
            </a:extLst>
          </p:cNvPr>
          <p:cNvSpPr/>
          <p:nvPr/>
        </p:nvSpPr>
        <p:spPr>
          <a:xfrm rot="10800000" flipV="1">
            <a:off x="1315452" y="1267326"/>
            <a:ext cx="9317050" cy="716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600" dirty="0"/>
              <a:t>Consentimiento Informado: CI</a:t>
            </a:r>
            <a:endParaRPr lang="pt-BR" sz="3600" dirty="0"/>
          </a:p>
        </p:txBody>
      </p:sp>
    </p:spTree>
    <p:extLst>
      <p:ext uri="{BB962C8B-B14F-4D97-AF65-F5344CB8AC3E}">
        <p14:creationId xmlns:p14="http://schemas.microsoft.com/office/powerpoint/2010/main" val="2830818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
          <p:cNvSpPr/>
          <p:nvPr/>
        </p:nvSpPr>
        <p:spPr>
          <a:xfrm>
            <a:off x="1687459" y="1997859"/>
            <a:ext cx="6433139" cy="2585283"/>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s-AR" kern="0" dirty="0">
                <a:solidFill>
                  <a:srgbClr val="002060"/>
                </a:solidFill>
                <a:latin typeface="Trebuchet MS" panose="020B0603020202020204" pitchFamily="34" charset="0"/>
                <a:cs typeface="Calibri"/>
                <a:sym typeface="Calibri"/>
              </a:rPr>
              <a:t>El consentimiento será verbal, EXCEPTO</a:t>
            </a:r>
            <a:endParaRPr kern="0" dirty="0">
              <a:solidFill>
                <a:srgbClr val="002060"/>
              </a:solidFill>
              <a:latin typeface="Trebuchet MS" panose="020B0603020202020204" pitchFamily="34" charset="0"/>
              <a:cs typeface="Calibri"/>
              <a:sym typeface="Arial"/>
            </a:endParaRPr>
          </a:p>
          <a:p>
            <a:pPr algn="ctr">
              <a:buClr>
                <a:srgbClr val="000000"/>
              </a:buClr>
              <a:buFont typeface="Arial"/>
              <a:buNone/>
            </a:pPr>
            <a:endParaRPr kern="0" dirty="0">
              <a:solidFill>
                <a:srgbClr val="002060"/>
              </a:solidFill>
              <a:latin typeface="Trebuchet MS" panose="020B0603020202020204" pitchFamily="34" charset="0"/>
              <a:cs typeface="Calibri"/>
              <a:sym typeface="Calibri"/>
            </a:endParaRPr>
          </a:p>
          <a:p>
            <a:pPr algn="ctr">
              <a:buClr>
                <a:srgbClr val="000000"/>
              </a:buClr>
              <a:buFont typeface="Arial"/>
              <a:buNone/>
            </a:pPr>
            <a:r>
              <a:rPr lang="es-AR" kern="0" dirty="0">
                <a:solidFill>
                  <a:srgbClr val="002060"/>
                </a:solidFill>
                <a:latin typeface="Trebuchet MS" panose="020B0603020202020204" pitchFamily="34" charset="0"/>
                <a:cs typeface="Calibri"/>
                <a:sym typeface="Calibri"/>
              </a:rPr>
              <a:t>a) Internación;</a:t>
            </a:r>
            <a:endParaRPr kern="0" dirty="0">
              <a:solidFill>
                <a:srgbClr val="002060"/>
              </a:solidFill>
              <a:latin typeface="Trebuchet MS" panose="020B0603020202020204" pitchFamily="34" charset="0"/>
              <a:cs typeface="Calibri"/>
              <a:sym typeface="Arial"/>
            </a:endParaRPr>
          </a:p>
          <a:p>
            <a:pPr algn="ctr">
              <a:buClr>
                <a:srgbClr val="000000"/>
              </a:buClr>
              <a:buFont typeface="Arial"/>
              <a:buNone/>
            </a:pPr>
            <a:endParaRPr kern="0" dirty="0">
              <a:solidFill>
                <a:srgbClr val="002060"/>
              </a:solidFill>
              <a:latin typeface="Trebuchet MS" panose="020B0603020202020204" pitchFamily="34" charset="0"/>
              <a:cs typeface="Calibri"/>
              <a:sym typeface="Calibri"/>
            </a:endParaRPr>
          </a:p>
          <a:p>
            <a:pPr algn="ctr">
              <a:buClr>
                <a:srgbClr val="000000"/>
              </a:buClr>
              <a:buFont typeface="Arial"/>
              <a:buNone/>
            </a:pPr>
            <a:r>
              <a:rPr lang="es-AR" kern="0" dirty="0">
                <a:solidFill>
                  <a:srgbClr val="002060"/>
                </a:solidFill>
                <a:latin typeface="Trebuchet MS" panose="020B0603020202020204" pitchFamily="34" charset="0"/>
                <a:cs typeface="Calibri"/>
                <a:sym typeface="Calibri"/>
              </a:rPr>
              <a:t>b) Intervención quirúrgica;</a:t>
            </a:r>
            <a:endParaRPr kern="0" dirty="0">
              <a:solidFill>
                <a:srgbClr val="002060"/>
              </a:solidFill>
              <a:latin typeface="Trebuchet MS" panose="020B0603020202020204" pitchFamily="34" charset="0"/>
              <a:cs typeface="Calibri"/>
              <a:sym typeface="Arial"/>
            </a:endParaRPr>
          </a:p>
          <a:p>
            <a:pPr algn="ctr">
              <a:buClr>
                <a:srgbClr val="000000"/>
              </a:buClr>
              <a:buFont typeface="Arial"/>
              <a:buNone/>
            </a:pPr>
            <a:endParaRPr kern="0" dirty="0">
              <a:solidFill>
                <a:srgbClr val="002060"/>
              </a:solidFill>
              <a:latin typeface="Trebuchet MS" panose="020B0603020202020204" pitchFamily="34" charset="0"/>
              <a:cs typeface="Calibri"/>
              <a:sym typeface="Calibri"/>
            </a:endParaRPr>
          </a:p>
          <a:p>
            <a:pPr algn="ctr">
              <a:buClr>
                <a:srgbClr val="000000"/>
              </a:buClr>
              <a:buFont typeface="Arial"/>
              <a:buNone/>
            </a:pPr>
            <a:r>
              <a:rPr lang="es-AR" kern="0" dirty="0">
                <a:solidFill>
                  <a:srgbClr val="002060"/>
                </a:solidFill>
                <a:latin typeface="Trebuchet MS" panose="020B0603020202020204" pitchFamily="34" charset="0"/>
                <a:cs typeface="Calibri"/>
                <a:sym typeface="Calibri"/>
              </a:rPr>
              <a:t>c) Procedimientos diagnósticos y terapéuticos invasivos;</a:t>
            </a:r>
            <a:endParaRPr kern="0" dirty="0">
              <a:solidFill>
                <a:srgbClr val="002060"/>
              </a:solidFill>
              <a:latin typeface="Trebuchet MS" panose="020B0603020202020204" pitchFamily="34" charset="0"/>
              <a:cs typeface="Calibri"/>
              <a:sym typeface="Arial"/>
            </a:endParaRPr>
          </a:p>
          <a:p>
            <a:pPr algn="ctr">
              <a:buClr>
                <a:srgbClr val="000000"/>
              </a:buClr>
              <a:buFont typeface="Arial"/>
              <a:buNone/>
            </a:pPr>
            <a:endParaRPr kern="0" dirty="0">
              <a:solidFill>
                <a:srgbClr val="002060"/>
              </a:solidFill>
              <a:latin typeface="Trebuchet MS" panose="020B0603020202020204" pitchFamily="34" charset="0"/>
              <a:cs typeface="Calibri"/>
              <a:sym typeface="Calibri"/>
            </a:endParaRPr>
          </a:p>
          <a:p>
            <a:pPr algn="ctr">
              <a:buClr>
                <a:srgbClr val="000000"/>
              </a:buClr>
              <a:buFont typeface="Arial"/>
              <a:buNone/>
            </a:pPr>
            <a:r>
              <a:rPr lang="es-AR" kern="0" dirty="0">
                <a:solidFill>
                  <a:srgbClr val="002060"/>
                </a:solidFill>
                <a:latin typeface="Trebuchet MS" panose="020B0603020202020204" pitchFamily="34" charset="0"/>
                <a:cs typeface="Calibri"/>
                <a:sym typeface="Calibri"/>
              </a:rPr>
              <a:t>d) Revocación.</a:t>
            </a:r>
            <a:endParaRPr kern="0" dirty="0">
              <a:solidFill>
                <a:srgbClr val="002060"/>
              </a:solidFill>
              <a:latin typeface="Trebuchet MS" panose="020B0603020202020204" pitchFamily="34" charset="0"/>
              <a:cs typeface="Calibri"/>
              <a:sym typeface="Arial"/>
            </a:endParaRPr>
          </a:p>
        </p:txBody>
      </p:sp>
      <p:sp>
        <p:nvSpPr>
          <p:cNvPr id="435" name="Google Shape;435;p3"/>
          <p:cNvSpPr/>
          <p:nvPr/>
        </p:nvSpPr>
        <p:spPr>
          <a:xfrm>
            <a:off x="359569" y="1412946"/>
            <a:ext cx="10756227" cy="369291"/>
          </a:xfrm>
          <a:prstGeom prst="rect">
            <a:avLst/>
          </a:prstGeom>
          <a:noFill/>
          <a:ln>
            <a:noFill/>
          </a:ln>
        </p:spPr>
        <p:txBody>
          <a:bodyPr spcFirstLastPara="1" wrap="square" lIns="91425" tIns="45700" rIns="91425" bIns="45700" anchor="t" anchorCtr="0">
            <a:spAutoFit/>
          </a:bodyPr>
          <a:lstStyle/>
          <a:p>
            <a:pPr algn="ctr">
              <a:buClr>
                <a:srgbClr val="000000"/>
              </a:buClr>
            </a:pPr>
            <a:r>
              <a:rPr lang="es-AR" kern="0" dirty="0">
                <a:solidFill>
                  <a:srgbClr val="002060"/>
                </a:solidFill>
                <a:latin typeface="Trebuchet MS" panose="020B0603020202020204" pitchFamily="34" charset="0"/>
                <a:cs typeface="Calibri"/>
                <a:sym typeface="Calibri"/>
              </a:rPr>
              <a:t>Ley 26.529 - Derechos del Paciente en su Relación con los Profesionales e Instituciones de la Salud</a:t>
            </a:r>
            <a:endParaRPr kern="0" dirty="0">
              <a:solidFill>
                <a:srgbClr val="002060"/>
              </a:solidFill>
              <a:latin typeface="Trebuchet MS" panose="020B0603020202020204" pitchFamily="34" charset="0"/>
              <a:cs typeface="Calibri"/>
              <a:sym typeface="Arial"/>
            </a:endParaRPr>
          </a:p>
        </p:txBody>
      </p:sp>
      <p:sp>
        <p:nvSpPr>
          <p:cNvPr id="436" name="Google Shape;436;p3"/>
          <p:cNvSpPr/>
          <p:nvPr/>
        </p:nvSpPr>
        <p:spPr>
          <a:xfrm>
            <a:off x="1000924" y="5300863"/>
            <a:ext cx="10190151" cy="1231066"/>
          </a:xfrm>
          <a:prstGeom prst="rect">
            <a:avLst/>
          </a:prstGeom>
          <a:noFill/>
          <a:ln>
            <a:noFill/>
          </a:ln>
        </p:spPr>
        <p:txBody>
          <a:bodyPr spcFirstLastPara="1" wrap="square" lIns="91425" tIns="45700" rIns="91425" bIns="45700" anchor="t" anchorCtr="0">
            <a:spAutoFit/>
          </a:bodyPr>
          <a:lstStyle/>
          <a:p>
            <a:pPr algn="ctr">
              <a:lnSpc>
                <a:spcPct val="150000"/>
              </a:lnSpc>
              <a:buClr>
                <a:srgbClr val="000000"/>
              </a:buClr>
              <a:buFont typeface="Arial"/>
              <a:buNone/>
            </a:pPr>
            <a:r>
              <a:rPr lang="es-AR" kern="0" dirty="0">
                <a:solidFill>
                  <a:srgbClr val="002060"/>
                </a:solidFill>
                <a:latin typeface="Trebuchet MS" panose="020B0603020202020204" pitchFamily="34" charset="0"/>
                <a:cs typeface="Calibri"/>
                <a:sym typeface="Calibri"/>
              </a:rPr>
              <a:t>El paciente habilitado para decidir solamente luego de recibir la información suficiente referida al procedimiento que se le propone.   </a:t>
            </a:r>
            <a:endParaRPr kern="0" dirty="0">
              <a:solidFill>
                <a:srgbClr val="002060"/>
              </a:solidFill>
              <a:latin typeface="Trebuchet MS" panose="020B0603020202020204" pitchFamily="34" charset="0"/>
              <a:cs typeface="Calibri"/>
              <a:sym typeface="Arial"/>
            </a:endParaRPr>
          </a:p>
          <a:p>
            <a:pPr>
              <a:buClr>
                <a:srgbClr val="000000"/>
              </a:buClr>
              <a:buFont typeface="Arial"/>
              <a:buNone/>
            </a:pPr>
            <a:endParaRPr sz="2000" kern="0" dirty="0">
              <a:solidFill>
                <a:srgbClr val="000000"/>
              </a:solidFill>
              <a:latin typeface="Calibri"/>
              <a:ea typeface="Calibri"/>
              <a:cs typeface="Calibri"/>
              <a:sym typeface="Calibri"/>
            </a:endParaRPr>
          </a:p>
        </p:txBody>
      </p:sp>
      <p:sp>
        <p:nvSpPr>
          <p:cNvPr id="437" name="Google Shape;437;p3"/>
          <p:cNvSpPr/>
          <p:nvPr/>
        </p:nvSpPr>
        <p:spPr>
          <a:xfrm>
            <a:off x="8120598" y="2667708"/>
            <a:ext cx="444843" cy="2028111"/>
          </a:xfrm>
          <a:prstGeom prst="rightBrace">
            <a:avLst>
              <a:gd name="adj1" fmla="val 8333"/>
              <a:gd name="adj2" fmla="val 50000"/>
            </a:avLst>
          </a:prstGeom>
          <a:noFill/>
          <a:ln w="57150" cap="flat"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002060"/>
              </a:solidFill>
              <a:latin typeface="Calibri"/>
              <a:ea typeface="Calibri"/>
              <a:cs typeface="Calibri"/>
              <a:sym typeface="Calibri"/>
            </a:endParaRPr>
          </a:p>
        </p:txBody>
      </p:sp>
      <p:sp>
        <p:nvSpPr>
          <p:cNvPr id="438" name="Google Shape;438;p3"/>
          <p:cNvSpPr txBox="1"/>
          <p:nvPr/>
        </p:nvSpPr>
        <p:spPr>
          <a:xfrm>
            <a:off x="8935904" y="3420153"/>
            <a:ext cx="1799004" cy="369291"/>
          </a:xfrm>
          <a:prstGeom prst="rect">
            <a:avLst/>
          </a:prstGeom>
          <a:noFill/>
          <a:ln w="9525" cap="flat" cmpd="sng">
            <a:solidFill>
              <a:schemeClr val="bg2">
                <a:lumMod val="60000"/>
                <a:lumOff val="40000"/>
              </a:schemeClr>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pPr>
            <a:r>
              <a:rPr lang="es-AR" kern="0" dirty="0">
                <a:solidFill>
                  <a:srgbClr val="002060"/>
                </a:solidFill>
                <a:latin typeface="Trebuchet MS" panose="020B0603020202020204" pitchFamily="34" charset="0"/>
                <a:cs typeface="Calibri"/>
                <a:sym typeface="Calibri"/>
              </a:rPr>
              <a:t>ESCRITO</a:t>
            </a:r>
            <a:endParaRPr kern="0" dirty="0">
              <a:solidFill>
                <a:srgbClr val="002060"/>
              </a:solidFill>
              <a:latin typeface="Trebuchet MS" panose="020B0603020202020204" pitchFamily="34" charset="0"/>
              <a:cs typeface="Calibri"/>
              <a:sym typeface="Arial"/>
            </a:endParaRPr>
          </a:p>
        </p:txBody>
      </p:sp>
      <p:pic>
        <p:nvPicPr>
          <p:cNvPr id="8" name="Google Shape;105;p32"/>
          <p:cNvPicPr preferRelativeResize="0"/>
          <p:nvPr/>
        </p:nvPicPr>
        <p:blipFill rotWithShape="1">
          <a:blip r:embed="rId3">
            <a:alphaModFix/>
          </a:blip>
          <a:srcRect/>
          <a:stretch/>
        </p:blipFill>
        <p:spPr>
          <a:xfrm>
            <a:off x="9716146" y="0"/>
            <a:ext cx="2475854" cy="1028700"/>
          </a:xfrm>
          <a:prstGeom prst="rect">
            <a:avLst/>
          </a:prstGeom>
          <a:noFill/>
          <a:ln>
            <a:noFill/>
          </a:ln>
        </p:spPr>
      </p:pic>
      <p:sp>
        <p:nvSpPr>
          <p:cNvPr id="9" name="Google Shape;391;p2"/>
          <p:cNvSpPr/>
          <p:nvPr/>
        </p:nvSpPr>
        <p:spPr>
          <a:xfrm>
            <a:off x="4137629" y="294452"/>
            <a:ext cx="4584340" cy="461624"/>
          </a:xfrm>
          <a:prstGeom prst="rect">
            <a:avLst/>
          </a:prstGeom>
          <a:noFill/>
          <a:ln w="9525" cap="flat" cmpd="sng">
            <a:solidFill>
              <a:schemeClr val="bg1"/>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Font typeface="Arial"/>
              <a:buNone/>
            </a:pPr>
            <a:r>
              <a:rPr lang="es-AR" sz="2400" kern="0" dirty="0">
                <a:solidFill>
                  <a:srgbClr val="002060"/>
                </a:solidFill>
                <a:latin typeface="Trebuchet MS" panose="020B0603020202020204" pitchFamily="34" charset="0"/>
                <a:ea typeface="Calibri"/>
                <a:cs typeface="Calibri"/>
                <a:sym typeface="Calibri"/>
              </a:rPr>
              <a:t>CONSENTIMIENTO INFORMADO</a:t>
            </a:r>
            <a:endParaRPr sz="2400" kern="0" dirty="0">
              <a:solidFill>
                <a:srgbClr val="002060"/>
              </a:solidFill>
              <a:latin typeface="Trebuchet MS" panose="020B0603020202020204" pitchFamily="34" charset="0"/>
              <a:cs typeface="Arial"/>
              <a:sym typeface="Arial"/>
            </a:endParaRPr>
          </a:p>
        </p:txBody>
      </p:sp>
      <p:cxnSp>
        <p:nvCxnSpPr>
          <p:cNvPr id="11" name="Google Shape;103;p32"/>
          <p:cNvCxnSpPr/>
          <p:nvPr/>
        </p:nvCxnSpPr>
        <p:spPr>
          <a:xfrm>
            <a:off x="0" y="1042988"/>
            <a:ext cx="12192000" cy="0"/>
          </a:xfrm>
          <a:prstGeom prst="straightConnector1">
            <a:avLst/>
          </a:prstGeom>
          <a:noFill/>
          <a:ln w="28575" cap="flat" cmpd="sng">
            <a:solidFill>
              <a:srgbClr val="002060"/>
            </a:solidFill>
            <a:prstDash val="solid"/>
            <a:round/>
            <a:headEnd type="none" w="sm" len="sm"/>
            <a:tailEnd type="none" w="sm" len="sm"/>
          </a:ln>
        </p:spPr>
      </p:cxnSp>
    </p:spTree>
    <p:extLst>
      <p:ext uri="{BB962C8B-B14F-4D97-AF65-F5344CB8AC3E}">
        <p14:creationId xmlns:p14="http://schemas.microsoft.com/office/powerpoint/2010/main" val="7155300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C1E43C21-E81B-7E12-22F7-0FEEC3762850}"/>
              </a:ext>
            </a:extLst>
          </p:cNvPr>
          <p:cNvSpPr txBox="1"/>
          <p:nvPr/>
        </p:nvSpPr>
        <p:spPr>
          <a:xfrm>
            <a:off x="1837569" y="2492896"/>
            <a:ext cx="8516859" cy="3836563"/>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s-AR" sz="2400" i="1" kern="100" dirty="0">
                <a:effectLst/>
                <a:latin typeface="Calibri" panose="020F0502020204030204" pitchFamily="34" charset="0"/>
                <a:ea typeface="Calibri" panose="020F0502020204030204" pitchFamily="34" charset="0"/>
                <a:cs typeface="Times New Roman" panose="02020603050405020304" pitchFamily="18" charset="0"/>
              </a:rPr>
              <a:t>La expresión de la voluntad afirmativa del paciente NO libera al médico legalmente de sus responsabilidades, pero SI lo exime por los riesgos que hubiere informado-siempre dentro de las normas del lex </a:t>
            </a:r>
            <a:r>
              <a:rPr lang="es-AR" sz="2400" i="1" kern="100" dirty="0" err="1">
                <a:effectLst/>
                <a:latin typeface="Calibri" panose="020F0502020204030204" pitchFamily="34" charset="0"/>
                <a:ea typeface="Calibri" panose="020F0502020204030204" pitchFamily="34" charset="0"/>
                <a:cs typeface="Times New Roman" panose="02020603050405020304" pitchFamily="18" charset="0"/>
              </a:rPr>
              <a:t>artis</a:t>
            </a:r>
            <a:r>
              <a:rPr lang="es-AR" sz="2400" i="1" kern="100" dirty="0">
                <a:effectLst/>
                <a:latin typeface="Calibri" panose="020F0502020204030204" pitchFamily="34" charset="0"/>
                <a:ea typeface="Calibri" panose="020F0502020204030204" pitchFamily="34" charset="0"/>
                <a:cs typeface="Times New Roman" panose="02020603050405020304" pitchFamily="18" charset="0"/>
              </a:rPr>
              <a:t> de curar.</a:t>
            </a:r>
            <a:endParaRPr lang="pt-BR" sz="24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s-AR" sz="2400" i="1" kern="100" dirty="0">
                <a:effectLst/>
                <a:latin typeface="Calibri" panose="020F0502020204030204" pitchFamily="34" charset="0"/>
                <a:ea typeface="Calibri" panose="020F0502020204030204" pitchFamily="34" charset="0"/>
                <a:cs typeface="Times New Roman" panose="02020603050405020304" pitchFamily="18" charset="0"/>
              </a:rPr>
              <a:t>El CI es una herramienta protectora, pero pierde valor si NO se lo hace de manera adecuada.</a:t>
            </a:r>
            <a:endParaRPr lang="pt-BR" sz="24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s-AR" sz="2400" i="1" kern="100" dirty="0">
                <a:effectLst/>
                <a:latin typeface="Calibri" panose="020F0502020204030204" pitchFamily="34" charset="0"/>
                <a:ea typeface="Calibri" panose="020F0502020204030204" pitchFamily="34" charset="0"/>
                <a:cs typeface="Times New Roman" panose="02020603050405020304" pitchFamily="18" charset="0"/>
              </a:rPr>
              <a:t>La libertad de elección surge del Principio de Autonomía considerando al ser humano independiente para disponer sobre si mismo, sobre su cuerpo y sobre su espíritu.</a:t>
            </a:r>
            <a:endParaRPr lang="pt-BR" sz="24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esquinas redondeadas 3">
            <a:extLst>
              <a:ext uri="{FF2B5EF4-FFF2-40B4-BE49-F238E27FC236}">
                <a16:creationId xmlns="" xmlns:a16="http://schemas.microsoft.com/office/drawing/2014/main" id="{AB522A7D-31F6-F1BC-2CA9-A6E3F7F08F51}"/>
              </a:ext>
            </a:extLst>
          </p:cNvPr>
          <p:cNvSpPr/>
          <p:nvPr/>
        </p:nvSpPr>
        <p:spPr>
          <a:xfrm>
            <a:off x="1837570" y="764704"/>
            <a:ext cx="8516859" cy="7657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600" dirty="0"/>
              <a:t>IMPORTANTE</a:t>
            </a:r>
            <a:endParaRPr lang="pt-BR" sz="3600" dirty="0"/>
          </a:p>
        </p:txBody>
      </p:sp>
    </p:spTree>
    <p:extLst>
      <p:ext uri="{BB962C8B-B14F-4D97-AF65-F5344CB8AC3E}">
        <p14:creationId xmlns:p14="http://schemas.microsoft.com/office/powerpoint/2010/main" val="4974175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E198FEA1-F9D0-CE88-3633-F0B4B8483353}"/>
              </a:ext>
            </a:extLst>
          </p:cNvPr>
          <p:cNvSpPr txBox="1"/>
          <p:nvPr/>
        </p:nvSpPr>
        <p:spPr>
          <a:xfrm>
            <a:off x="911424" y="1784072"/>
            <a:ext cx="10081120" cy="4744697"/>
          </a:xfrm>
          <a:prstGeom prst="rect">
            <a:avLst/>
          </a:prstGeom>
          <a:noFill/>
        </p:spPr>
        <p:txBody>
          <a:bodyPr wrap="square">
            <a:spAutoFit/>
          </a:bodyPr>
          <a:lstStyle/>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Voluntariedad y libertad del paciente</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Ser mayor de 18 años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Capacidad del sujeto-aptitud para realizar actos con consecuencias jurídicas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Dar información clara y acorde a la comprensión del sujeto-se debe verificar que haya comprendido</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Evitar coacción, persuasión y manipulación de la información</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Es un acto REVOCABLE en cualquier momento de la relación médico-paciente</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Investigar si no hay manifestación previa de voluntades anticipadas o decisión de no RCP en casos extremos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Debe ser una actividad licita dentro del </a:t>
            </a:r>
            <a:r>
              <a:rPr lang="es-AR" sz="2400" i="1" kern="100" dirty="0">
                <a:effectLst/>
                <a:latin typeface="Calibri" panose="020F0502020204030204" pitchFamily="34" charset="0"/>
                <a:ea typeface="Calibri" panose="020F0502020204030204" pitchFamily="34" charset="0"/>
                <a:cs typeface="Times New Roman" panose="02020603050405020304" pitchFamily="18" charset="0"/>
              </a:rPr>
              <a:t>lex </a:t>
            </a:r>
            <a:r>
              <a:rPr lang="es-AR" sz="2400" i="1" kern="100" dirty="0" err="1">
                <a:effectLst/>
                <a:latin typeface="Calibri" panose="020F0502020204030204" pitchFamily="34" charset="0"/>
                <a:ea typeface="Calibri" panose="020F0502020204030204" pitchFamily="34" charset="0"/>
                <a:cs typeface="Times New Roman" panose="02020603050405020304" pitchFamily="18" charset="0"/>
              </a:rPr>
              <a:t>artis</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de curar</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 xmlns:a16="http://schemas.microsoft.com/office/drawing/2014/main" id="{9BDA7C8A-99E9-AF6D-5756-FEE2C34F46BF}"/>
              </a:ext>
            </a:extLst>
          </p:cNvPr>
          <p:cNvSpPr/>
          <p:nvPr/>
        </p:nvSpPr>
        <p:spPr>
          <a:xfrm>
            <a:off x="1267326" y="673768"/>
            <a:ext cx="10013250" cy="5949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600" dirty="0"/>
              <a:t>OBTENCION DEL CI: SE REQUIERE</a:t>
            </a:r>
            <a:endParaRPr lang="pt-BR" sz="3600" dirty="0"/>
          </a:p>
        </p:txBody>
      </p:sp>
    </p:spTree>
    <p:extLst>
      <p:ext uri="{BB962C8B-B14F-4D97-AF65-F5344CB8AC3E}">
        <p14:creationId xmlns:p14="http://schemas.microsoft.com/office/powerpoint/2010/main" val="3967706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
          <p:cNvSpPr/>
          <p:nvPr/>
        </p:nvSpPr>
        <p:spPr>
          <a:xfrm>
            <a:off x="279119" y="1698013"/>
            <a:ext cx="11751274" cy="2708393"/>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s-AR" sz="2000" kern="0" dirty="0">
                <a:solidFill>
                  <a:srgbClr val="000000"/>
                </a:solidFill>
                <a:latin typeface="Calibri"/>
                <a:ea typeface="Calibri"/>
                <a:cs typeface="Calibri"/>
                <a:sym typeface="Calibri"/>
              </a:rPr>
              <a:t> </a:t>
            </a:r>
            <a:endParaRPr sz="2000" kern="0" dirty="0">
              <a:solidFill>
                <a:srgbClr val="000000"/>
              </a:solidFill>
              <a:cs typeface="Arial"/>
              <a:sym typeface="Arial"/>
            </a:endParaRPr>
          </a:p>
          <a:p>
            <a:pPr algn="ctr">
              <a:buClr>
                <a:srgbClr val="000000"/>
              </a:buClr>
              <a:buFont typeface="Arial"/>
              <a:buNone/>
            </a:pPr>
            <a:r>
              <a:rPr lang="es-AR" sz="2000" kern="0" dirty="0">
                <a:solidFill>
                  <a:srgbClr val="000000"/>
                </a:solidFill>
                <a:latin typeface="Trebuchet MS" panose="020B0603020202020204" pitchFamily="34" charset="0"/>
                <a:ea typeface="Calibri"/>
                <a:cs typeface="Calibri"/>
                <a:sym typeface="Calibri"/>
              </a:rPr>
              <a:t>La decisión del paciente o de su representante legal puede ser revocada</a:t>
            </a:r>
            <a:endParaRPr sz="2000" kern="0" dirty="0">
              <a:solidFill>
                <a:srgbClr val="000000"/>
              </a:solidFill>
              <a:latin typeface="Trebuchet MS" panose="020B0603020202020204" pitchFamily="34" charset="0"/>
              <a:cs typeface="Arial"/>
              <a:sym typeface="Arial"/>
            </a:endParaRPr>
          </a:p>
          <a:p>
            <a:pPr>
              <a:buClr>
                <a:srgbClr val="000000"/>
              </a:buClr>
              <a:buFont typeface="Arial"/>
              <a:buNone/>
            </a:pPr>
            <a:endParaRPr sz="2000" kern="0" dirty="0">
              <a:solidFill>
                <a:srgbClr val="000000"/>
              </a:solidFill>
              <a:latin typeface="Trebuchet MS" panose="020B0603020202020204" pitchFamily="34" charset="0"/>
              <a:ea typeface="Calibri"/>
              <a:cs typeface="Calibri"/>
              <a:sym typeface="Calibri"/>
            </a:endParaRPr>
          </a:p>
          <a:p>
            <a:pPr algn="ctr">
              <a:buClr>
                <a:srgbClr val="000000"/>
              </a:buClr>
              <a:buFont typeface="Arial"/>
              <a:buNone/>
            </a:pPr>
            <a:endParaRPr sz="2000" kern="0" dirty="0">
              <a:solidFill>
                <a:srgbClr val="000000"/>
              </a:solidFill>
              <a:latin typeface="Trebuchet MS" panose="020B0603020202020204" pitchFamily="34" charset="0"/>
              <a:ea typeface="Calibri"/>
              <a:cs typeface="Calibri"/>
              <a:sym typeface="Calibri"/>
            </a:endParaRPr>
          </a:p>
          <a:p>
            <a:pPr algn="ctr">
              <a:lnSpc>
                <a:spcPct val="150000"/>
              </a:lnSpc>
              <a:buClr>
                <a:srgbClr val="000000"/>
              </a:buClr>
              <a:buFont typeface="Arial"/>
              <a:buNone/>
            </a:pPr>
            <a:r>
              <a:rPr lang="es-AR" sz="2000" b="1" kern="0" dirty="0">
                <a:solidFill>
                  <a:srgbClr val="000000"/>
                </a:solidFill>
                <a:latin typeface="Trebuchet MS" panose="020B0603020202020204" pitchFamily="34" charset="0"/>
                <a:ea typeface="Calibri"/>
                <a:cs typeface="Calibri"/>
                <a:sym typeface="Calibri"/>
              </a:rPr>
              <a:t>El profesional debe:</a:t>
            </a:r>
            <a:r>
              <a:rPr lang="es-AR" sz="2000" b="1" kern="0" dirty="0">
                <a:solidFill>
                  <a:srgbClr val="000000"/>
                </a:solidFill>
                <a:latin typeface="Trebuchet MS" panose="020B0603020202020204" pitchFamily="34" charset="0"/>
                <a:ea typeface="Calibri"/>
                <a:cs typeface="Arial"/>
                <a:sym typeface="Arial"/>
              </a:rPr>
              <a:t> </a:t>
            </a:r>
            <a:r>
              <a:rPr lang="es-AR" sz="2000" b="1" kern="0" dirty="0">
                <a:solidFill>
                  <a:srgbClr val="000000"/>
                </a:solidFill>
                <a:latin typeface="Trebuchet MS" panose="020B0603020202020204" pitchFamily="34" charset="0"/>
                <a:ea typeface="Calibri"/>
                <a:cs typeface="Calibri"/>
                <a:sym typeface="Calibri"/>
              </a:rPr>
              <a:t>DEJAR EXPRESA CONSTANCIA DE ELLO EN LA HISTORIA CLÍNICA</a:t>
            </a:r>
            <a:r>
              <a:rPr lang="es-AR" sz="2000" b="1" kern="0" dirty="0">
                <a:solidFill>
                  <a:srgbClr val="000000"/>
                </a:solidFill>
                <a:latin typeface="Trebuchet MS" panose="020B0603020202020204" pitchFamily="34" charset="0"/>
                <a:ea typeface="Calibri"/>
                <a:cs typeface="Arial"/>
                <a:sym typeface="Arial"/>
              </a:rPr>
              <a:t> </a:t>
            </a:r>
          </a:p>
          <a:p>
            <a:pPr algn="ctr">
              <a:lnSpc>
                <a:spcPct val="150000"/>
              </a:lnSpc>
              <a:buClr>
                <a:srgbClr val="000000"/>
              </a:buClr>
              <a:buFont typeface="Arial"/>
              <a:buNone/>
            </a:pPr>
            <a:r>
              <a:rPr lang="es-AR" sz="2000" kern="0" dirty="0">
                <a:solidFill>
                  <a:srgbClr val="000000"/>
                </a:solidFill>
                <a:latin typeface="Trebuchet MS" panose="020B0603020202020204" pitchFamily="34" charset="0"/>
                <a:ea typeface="Calibri"/>
                <a:cs typeface="Calibri"/>
                <a:sym typeface="Calibri"/>
              </a:rPr>
              <a:t>(acreditar fehacientemente manifestación de voluntad y que</a:t>
            </a:r>
            <a:r>
              <a:rPr lang="es-AR" sz="2000" kern="0" dirty="0">
                <a:solidFill>
                  <a:srgbClr val="000000"/>
                </a:solidFill>
                <a:latin typeface="Trebuchet MS" panose="020B0603020202020204" pitchFamily="34" charset="0"/>
                <a:ea typeface="Calibri"/>
                <a:cs typeface="Arial"/>
                <a:sym typeface="Arial"/>
              </a:rPr>
              <a:t> </a:t>
            </a:r>
            <a:r>
              <a:rPr lang="es-AR" sz="2000" kern="0" dirty="0">
                <a:solidFill>
                  <a:srgbClr val="000000"/>
                </a:solidFill>
                <a:latin typeface="Trebuchet MS" panose="020B0603020202020204" pitchFamily="34" charset="0"/>
                <a:ea typeface="Calibri"/>
                <a:cs typeface="Calibri"/>
                <a:sym typeface="Calibri"/>
              </a:rPr>
              <a:t>fue adoptada en conocimientos de los riesgos previsibles que la misma implica)</a:t>
            </a:r>
            <a:endParaRPr sz="2000" kern="0" dirty="0">
              <a:solidFill>
                <a:srgbClr val="000000"/>
              </a:solidFill>
              <a:latin typeface="Trebuchet MS" panose="020B0603020202020204" pitchFamily="34" charset="0"/>
              <a:cs typeface="Arial"/>
              <a:sym typeface="Arial"/>
            </a:endParaRPr>
          </a:p>
        </p:txBody>
      </p:sp>
      <p:sp>
        <p:nvSpPr>
          <p:cNvPr id="477" name="Google Shape;477;p7"/>
          <p:cNvSpPr/>
          <p:nvPr/>
        </p:nvSpPr>
        <p:spPr>
          <a:xfrm>
            <a:off x="5071809" y="1279848"/>
            <a:ext cx="2775654" cy="400069"/>
          </a:xfrm>
          <a:prstGeom prst="rect">
            <a:avLst/>
          </a:prstGeom>
          <a:noFill/>
          <a:ln>
            <a:solidFill>
              <a:srgbClr val="FF0000"/>
            </a:solidFill>
          </a:ln>
        </p:spPr>
        <p:txBody>
          <a:bodyPr spcFirstLastPara="1" wrap="square" lIns="91425" tIns="45700" rIns="91425" bIns="45700" anchor="t" anchorCtr="0">
            <a:spAutoFit/>
          </a:bodyPr>
          <a:lstStyle/>
          <a:p>
            <a:pPr algn="ctr">
              <a:buClr>
                <a:srgbClr val="000000"/>
              </a:buClr>
              <a:buFont typeface="Arial"/>
              <a:buNone/>
            </a:pPr>
            <a:r>
              <a:rPr lang="es-AR" sz="2000" b="1" kern="0" dirty="0">
                <a:solidFill>
                  <a:srgbClr val="000000"/>
                </a:solidFill>
                <a:latin typeface="Trebuchet MS" panose="020B0603020202020204" pitchFamily="34" charset="0"/>
                <a:ea typeface="Calibri"/>
                <a:cs typeface="Calibri"/>
                <a:sym typeface="Calibri"/>
              </a:rPr>
              <a:t>REVOCABILIDAD</a:t>
            </a:r>
            <a:endParaRPr sz="2000" kern="0" dirty="0">
              <a:solidFill>
                <a:srgbClr val="000000"/>
              </a:solidFill>
              <a:latin typeface="Trebuchet MS" panose="020B0603020202020204" pitchFamily="34" charset="0"/>
              <a:cs typeface="Arial"/>
              <a:sym typeface="Arial"/>
            </a:endParaRPr>
          </a:p>
        </p:txBody>
      </p:sp>
      <p:sp>
        <p:nvSpPr>
          <p:cNvPr id="478" name="Google Shape;478;p7"/>
          <p:cNvSpPr txBox="1"/>
          <p:nvPr/>
        </p:nvSpPr>
        <p:spPr>
          <a:xfrm>
            <a:off x="1535148" y="4861949"/>
            <a:ext cx="9418925" cy="132339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algn="ctr">
              <a:lnSpc>
                <a:spcPct val="200000"/>
              </a:lnSpc>
              <a:buClr>
                <a:srgbClr val="000000"/>
              </a:buClr>
              <a:buFont typeface="Arial"/>
              <a:buNone/>
            </a:pPr>
            <a:r>
              <a:rPr lang="es-AR" sz="2000" kern="0" dirty="0">
                <a:solidFill>
                  <a:srgbClr val="000000"/>
                </a:solidFill>
                <a:latin typeface="Trebuchet MS" panose="020B0603020202020204" pitchFamily="34" charset="0"/>
                <a:ea typeface="Calibri"/>
                <a:cs typeface="Calibri"/>
                <a:sym typeface="Calibri"/>
              </a:rPr>
              <a:t>El consentimiento informado no se destruye</a:t>
            </a:r>
          </a:p>
          <a:p>
            <a:pPr algn="ctr">
              <a:lnSpc>
                <a:spcPct val="200000"/>
              </a:lnSpc>
              <a:buClr>
                <a:srgbClr val="000000"/>
              </a:buClr>
              <a:buFont typeface="Arial"/>
              <a:buNone/>
            </a:pPr>
            <a:r>
              <a:rPr lang="es-AR" sz="2000" kern="0" dirty="0">
                <a:solidFill>
                  <a:srgbClr val="000000"/>
                </a:solidFill>
                <a:latin typeface="Trebuchet MS" panose="020B0603020202020204" pitchFamily="34" charset="0"/>
                <a:ea typeface="Calibri"/>
                <a:cs typeface="Calibri"/>
                <a:sym typeface="Calibri"/>
              </a:rPr>
              <a:t>Es recomendable revocarlo en el mismo documento.</a:t>
            </a:r>
            <a:endParaRPr sz="2000" kern="0" dirty="0">
              <a:solidFill>
                <a:srgbClr val="000000"/>
              </a:solidFill>
              <a:latin typeface="Trebuchet MS" panose="020B0603020202020204" pitchFamily="34" charset="0"/>
              <a:cs typeface="Arial"/>
              <a:sym typeface="Arial"/>
            </a:endParaRPr>
          </a:p>
        </p:txBody>
      </p:sp>
      <p:pic>
        <p:nvPicPr>
          <p:cNvPr id="6" name="Google Shape;105;p32"/>
          <p:cNvPicPr preferRelativeResize="0"/>
          <p:nvPr/>
        </p:nvPicPr>
        <p:blipFill rotWithShape="1">
          <a:blip r:embed="rId3">
            <a:alphaModFix/>
          </a:blip>
          <a:srcRect/>
          <a:stretch/>
        </p:blipFill>
        <p:spPr>
          <a:xfrm>
            <a:off x="9716146" y="0"/>
            <a:ext cx="2475854" cy="1028700"/>
          </a:xfrm>
          <a:prstGeom prst="rect">
            <a:avLst/>
          </a:prstGeom>
          <a:noFill/>
          <a:ln>
            <a:noFill/>
          </a:ln>
        </p:spPr>
      </p:pic>
      <p:sp>
        <p:nvSpPr>
          <p:cNvPr id="7" name="Google Shape;391;p2"/>
          <p:cNvSpPr/>
          <p:nvPr/>
        </p:nvSpPr>
        <p:spPr>
          <a:xfrm>
            <a:off x="4137629" y="294452"/>
            <a:ext cx="4584340" cy="461624"/>
          </a:xfrm>
          <a:prstGeom prst="rect">
            <a:avLst/>
          </a:prstGeom>
          <a:noFill/>
          <a:ln w="9525" cap="flat" cmpd="sng">
            <a:solidFill>
              <a:schemeClr val="bg1"/>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Font typeface="Arial"/>
              <a:buNone/>
            </a:pPr>
            <a:r>
              <a:rPr lang="es-AR" sz="2400" kern="0" dirty="0">
                <a:solidFill>
                  <a:srgbClr val="002060"/>
                </a:solidFill>
                <a:latin typeface="Trebuchet MS" panose="020B0603020202020204" pitchFamily="34" charset="0"/>
                <a:ea typeface="Calibri"/>
                <a:cs typeface="Calibri"/>
                <a:sym typeface="Calibri"/>
              </a:rPr>
              <a:t>CONSENTIMIENTO INFORMADO</a:t>
            </a:r>
            <a:endParaRPr sz="2400" kern="0" dirty="0">
              <a:solidFill>
                <a:srgbClr val="002060"/>
              </a:solidFill>
              <a:latin typeface="Trebuchet MS" panose="020B0603020202020204" pitchFamily="34" charset="0"/>
              <a:cs typeface="Arial"/>
              <a:sym typeface="Arial"/>
            </a:endParaRPr>
          </a:p>
        </p:txBody>
      </p:sp>
      <p:cxnSp>
        <p:nvCxnSpPr>
          <p:cNvPr id="8" name="Google Shape;103;p32"/>
          <p:cNvCxnSpPr/>
          <p:nvPr/>
        </p:nvCxnSpPr>
        <p:spPr>
          <a:xfrm>
            <a:off x="0" y="1042988"/>
            <a:ext cx="12192000" cy="0"/>
          </a:xfrm>
          <a:prstGeom prst="straightConnector1">
            <a:avLst/>
          </a:prstGeom>
          <a:noFill/>
          <a:ln w="28575" cap="flat" cmpd="sng">
            <a:solidFill>
              <a:srgbClr val="002060"/>
            </a:solidFill>
            <a:prstDash val="solid"/>
            <a:round/>
            <a:headEnd type="none" w="sm" len="sm"/>
            <a:tailEnd type="none" w="sm" len="sm"/>
          </a:ln>
        </p:spPr>
      </p:cxnSp>
    </p:spTree>
    <p:extLst>
      <p:ext uri="{BB962C8B-B14F-4D97-AF65-F5344CB8AC3E}">
        <p14:creationId xmlns:p14="http://schemas.microsoft.com/office/powerpoint/2010/main" val="27145272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3E27AB26-92D7-1B56-C698-479CC1BFE946}"/>
              </a:ext>
            </a:extLst>
          </p:cNvPr>
          <p:cNvSpPr txBox="1"/>
          <p:nvPr/>
        </p:nvSpPr>
        <p:spPr>
          <a:xfrm>
            <a:off x="1847528" y="1988840"/>
            <a:ext cx="8856984" cy="4539512"/>
          </a:xfrm>
          <a:prstGeom prst="rect">
            <a:avLst/>
          </a:prstGeom>
          <a:noFill/>
        </p:spPr>
        <p:txBody>
          <a:bodyPr wrap="square">
            <a:spAutoFit/>
          </a:bodyPr>
          <a:lstStyle/>
          <a:p>
            <a:pPr>
              <a:lnSpc>
                <a:spcPct val="107000"/>
              </a:lnSpc>
              <a:spcAft>
                <a:spcPts val="800"/>
              </a:spcAft>
            </a:pPr>
            <a:r>
              <a:rPr lang="es-AR" sz="2400" u="sng" kern="100" dirty="0">
                <a:effectLst/>
                <a:latin typeface="Calibri" panose="020F0502020204030204" pitchFamily="34" charset="0"/>
                <a:ea typeface="Calibri" panose="020F0502020204030204" pitchFamily="34" charset="0"/>
                <a:cs typeface="Times New Roman" panose="02020603050405020304" pitchFamily="18" charset="0"/>
              </a:rPr>
              <a:t>El accionar medico vulnera bienes jurídicamente protegidos del paciente, a saber</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Integridad física</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Libertad</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Resguardo a la intimidad</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s-AR" sz="24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La información debe ser clara, precisa, acorde al nivel de comprensión del sujeto</a:t>
            </a:r>
            <a:endParaRPr lang="pt-BR" sz="24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s-AR" sz="24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La aprobación debe ser obtenida sin coacción (discernimiento, intención y libertad del paciente), el medico debe reconocer la competencia mental previo a otorgarlo</a:t>
            </a:r>
            <a:endParaRPr lang="pt-BR" sz="24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lipse 3">
            <a:extLst>
              <a:ext uri="{FF2B5EF4-FFF2-40B4-BE49-F238E27FC236}">
                <a16:creationId xmlns="" xmlns:a16="http://schemas.microsoft.com/office/drawing/2014/main" id="{683F51C3-7B30-5242-AE53-A019BC0F1A17}"/>
              </a:ext>
            </a:extLst>
          </p:cNvPr>
          <p:cNvSpPr/>
          <p:nvPr/>
        </p:nvSpPr>
        <p:spPr>
          <a:xfrm>
            <a:off x="3186661" y="329648"/>
            <a:ext cx="5818678" cy="13681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600" dirty="0"/>
              <a:t>RECORDAR</a:t>
            </a:r>
            <a:endParaRPr lang="pt-BR" sz="3600" dirty="0"/>
          </a:p>
        </p:txBody>
      </p:sp>
    </p:spTree>
    <p:extLst>
      <p:ext uri="{BB962C8B-B14F-4D97-AF65-F5344CB8AC3E}">
        <p14:creationId xmlns:p14="http://schemas.microsoft.com/office/powerpoint/2010/main" val="2123635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950720" y="1687830"/>
            <a:ext cx="8366760" cy="3779520"/>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dirty="0">
                <a:solidFill>
                  <a:schemeClr val="tx1"/>
                </a:solidFill>
                <a:latin typeface="Trebuchet MS" panose="020B0603020202020204" pitchFamily="34" charset="0"/>
              </a:rPr>
              <a:t>Cultura de seguridad</a:t>
            </a:r>
          </a:p>
        </p:txBody>
      </p:sp>
    </p:spTree>
    <p:extLst>
      <p:ext uri="{BB962C8B-B14F-4D97-AF65-F5344CB8AC3E}">
        <p14:creationId xmlns:p14="http://schemas.microsoft.com/office/powerpoint/2010/main" val="27872472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
          <p:cNvSpPr/>
          <p:nvPr/>
        </p:nvSpPr>
        <p:spPr>
          <a:xfrm>
            <a:off x="1964490" y="2645095"/>
            <a:ext cx="8026459" cy="2862282"/>
          </a:xfrm>
          <a:prstGeom prst="rect">
            <a:avLst/>
          </a:prstGeom>
          <a:noFill/>
          <a:ln>
            <a:noFill/>
          </a:ln>
        </p:spPr>
        <p:txBody>
          <a:bodyPr spcFirstLastPara="1" wrap="square" lIns="91425" tIns="45700" rIns="91425" bIns="45700" anchor="t" anchorCtr="0">
            <a:spAutoFit/>
          </a:bodyPr>
          <a:lstStyle/>
          <a:p>
            <a:pPr marL="342900" indent="-342900">
              <a:lnSpc>
                <a:spcPct val="150000"/>
              </a:lnSpc>
              <a:buClr>
                <a:srgbClr val="000000"/>
              </a:buClr>
              <a:buSzPts val="1800"/>
              <a:buFont typeface="Wingdings" panose="05000000000000000000" pitchFamily="2" charset="2"/>
              <a:buChar char="ü"/>
            </a:pPr>
            <a:r>
              <a:rPr lang="es-AR" sz="2000" kern="0" dirty="0">
                <a:solidFill>
                  <a:srgbClr val="000000"/>
                </a:solidFill>
                <a:latin typeface="Trebuchet MS" panose="020B0603020202020204" pitchFamily="34" charset="0"/>
                <a:ea typeface="Calibri"/>
                <a:cs typeface="Calibri" panose="020F0502020204030204" pitchFamily="34" charset="0"/>
                <a:sym typeface="Calibri"/>
              </a:rPr>
              <a:t>Grave peligro para la salud pública</a:t>
            </a:r>
          </a:p>
          <a:p>
            <a:pPr>
              <a:lnSpc>
                <a:spcPct val="150000"/>
              </a:lnSpc>
              <a:buClr>
                <a:srgbClr val="000000"/>
              </a:buClr>
              <a:buSzPts val="1800"/>
              <a:buFont typeface="Arial"/>
              <a:buNone/>
            </a:pPr>
            <a:endParaRPr sz="2000" kern="0" dirty="0">
              <a:solidFill>
                <a:srgbClr val="000000"/>
              </a:solidFill>
              <a:latin typeface="Trebuchet MS" panose="020B0603020202020204" pitchFamily="34" charset="0"/>
              <a:cs typeface="Calibri" panose="020F0502020204030204" pitchFamily="34" charset="0"/>
              <a:sym typeface="Arial"/>
            </a:endParaRPr>
          </a:p>
          <a:p>
            <a:pPr marL="342900" indent="-342900">
              <a:lnSpc>
                <a:spcPct val="150000"/>
              </a:lnSpc>
              <a:buClr>
                <a:srgbClr val="000000"/>
              </a:buClr>
              <a:buSzPts val="1800"/>
              <a:buFont typeface="Wingdings" panose="05000000000000000000" pitchFamily="2" charset="2"/>
              <a:buChar char="ü"/>
            </a:pPr>
            <a:r>
              <a:rPr lang="es-AR" sz="2000" kern="0" dirty="0">
                <a:solidFill>
                  <a:srgbClr val="000000"/>
                </a:solidFill>
                <a:latin typeface="Trebuchet MS" panose="020B0603020202020204" pitchFamily="34" charset="0"/>
                <a:ea typeface="Calibri"/>
                <a:cs typeface="Calibri" panose="020F0502020204030204" pitchFamily="34" charset="0"/>
                <a:sym typeface="Calibri"/>
              </a:rPr>
              <a:t>Situación emergencia, con grave peligro para la salud o vida del paciente</a:t>
            </a:r>
          </a:p>
          <a:p>
            <a:pPr marL="342900" indent="-342900">
              <a:lnSpc>
                <a:spcPct val="150000"/>
              </a:lnSpc>
              <a:buClr>
                <a:srgbClr val="000000"/>
              </a:buClr>
              <a:buSzPts val="1800"/>
              <a:buFont typeface="Wingdings" panose="05000000000000000000" pitchFamily="2" charset="2"/>
              <a:buChar char="ü"/>
            </a:pPr>
            <a:endParaRPr lang="es-AR" sz="2000" kern="0" dirty="0">
              <a:solidFill>
                <a:srgbClr val="000000"/>
              </a:solidFill>
              <a:latin typeface="Trebuchet MS" panose="020B0603020202020204" pitchFamily="34" charset="0"/>
              <a:ea typeface="Calibri"/>
              <a:cs typeface="Calibri" panose="020F0502020204030204" pitchFamily="34" charset="0"/>
              <a:sym typeface="Calibri"/>
            </a:endParaRPr>
          </a:p>
          <a:p>
            <a:pPr algn="ctr">
              <a:lnSpc>
                <a:spcPct val="150000"/>
              </a:lnSpc>
              <a:buClr>
                <a:srgbClr val="000000"/>
              </a:buClr>
              <a:buSzPts val="1800"/>
              <a:buFont typeface="Arial"/>
              <a:buNone/>
            </a:pPr>
            <a:r>
              <a:rPr lang="es-ES" sz="2000" b="1" kern="0" dirty="0">
                <a:solidFill>
                  <a:srgbClr val="000000"/>
                </a:solidFill>
                <a:latin typeface="Trebuchet MS" panose="020B0603020202020204" pitchFamily="34" charset="0"/>
                <a:ea typeface="Calibri"/>
                <a:cs typeface="Calibri" panose="020F0502020204030204" pitchFamily="34" charset="0"/>
                <a:sym typeface="Calibri"/>
              </a:rPr>
              <a:t>Justificar en la HC la situación que corresponda</a:t>
            </a:r>
            <a:endParaRPr sz="2000" b="1" kern="0" dirty="0">
              <a:solidFill>
                <a:srgbClr val="000000"/>
              </a:solidFill>
              <a:latin typeface="Trebuchet MS" panose="020B0603020202020204" pitchFamily="34" charset="0"/>
              <a:cs typeface="Calibri" panose="020F0502020204030204" pitchFamily="34" charset="0"/>
              <a:sym typeface="Arial"/>
            </a:endParaRPr>
          </a:p>
        </p:txBody>
      </p:sp>
      <p:sp>
        <p:nvSpPr>
          <p:cNvPr id="485" name="Google Shape;485;p8"/>
          <p:cNvSpPr/>
          <p:nvPr/>
        </p:nvSpPr>
        <p:spPr>
          <a:xfrm>
            <a:off x="2810878" y="1273015"/>
            <a:ext cx="7237842" cy="1015622"/>
          </a:xfrm>
          <a:prstGeom prst="rect">
            <a:avLst/>
          </a:prstGeom>
          <a:noFill/>
          <a:ln>
            <a:solidFill>
              <a:srgbClr val="FF0000"/>
            </a:solidFill>
          </a:ln>
        </p:spPr>
        <p:txBody>
          <a:bodyPr spcFirstLastPara="1" wrap="square" lIns="91425" tIns="45700" rIns="91425" bIns="45700" anchor="t" anchorCtr="0">
            <a:spAutoFit/>
          </a:bodyPr>
          <a:lstStyle/>
          <a:p>
            <a:pPr algn="ctr">
              <a:lnSpc>
                <a:spcPct val="150000"/>
              </a:lnSpc>
              <a:buClr>
                <a:srgbClr val="000000"/>
              </a:buClr>
              <a:buFont typeface="Arial"/>
              <a:buNone/>
            </a:pPr>
            <a:r>
              <a:rPr lang="es-AR" sz="2000" kern="0" dirty="0">
                <a:solidFill>
                  <a:srgbClr val="000000"/>
                </a:solidFill>
                <a:latin typeface="Trebuchet MS" panose="020B0603020202020204" pitchFamily="34" charset="0"/>
                <a:ea typeface="Calibri"/>
                <a:cs typeface="Calibri"/>
                <a:sym typeface="Calibri"/>
              </a:rPr>
              <a:t>El médico quedará </a:t>
            </a:r>
            <a:r>
              <a:rPr lang="es-AR" sz="2000" b="1" kern="0" dirty="0">
                <a:solidFill>
                  <a:srgbClr val="FF0000"/>
                </a:solidFill>
                <a:latin typeface="Trebuchet MS" panose="020B0603020202020204" pitchFamily="34" charset="0"/>
                <a:ea typeface="Calibri"/>
                <a:cs typeface="Calibri"/>
                <a:sym typeface="Calibri"/>
              </a:rPr>
              <a:t>EXIMIDO</a:t>
            </a:r>
            <a:r>
              <a:rPr lang="es-AR" sz="2000" kern="0" dirty="0">
                <a:solidFill>
                  <a:srgbClr val="000000"/>
                </a:solidFill>
                <a:latin typeface="Trebuchet MS" panose="020B0603020202020204" pitchFamily="34" charset="0"/>
                <a:ea typeface="Calibri"/>
                <a:cs typeface="Calibri"/>
                <a:sym typeface="Calibri"/>
              </a:rPr>
              <a:t> de requerir consentimiento informado:</a:t>
            </a:r>
            <a:endParaRPr sz="2000" kern="0" dirty="0">
              <a:solidFill>
                <a:srgbClr val="000000"/>
              </a:solidFill>
              <a:latin typeface="Trebuchet MS" panose="020B0603020202020204" pitchFamily="34" charset="0"/>
              <a:cs typeface="Arial"/>
              <a:sym typeface="Arial"/>
            </a:endParaRPr>
          </a:p>
        </p:txBody>
      </p:sp>
      <p:sp>
        <p:nvSpPr>
          <p:cNvPr id="488" name="Google Shape;488;p8"/>
          <p:cNvSpPr txBox="1"/>
          <p:nvPr/>
        </p:nvSpPr>
        <p:spPr>
          <a:xfrm>
            <a:off x="450377" y="5347636"/>
            <a:ext cx="11054686" cy="1107965"/>
          </a:xfrm>
          <a:prstGeom prst="rect">
            <a:avLst/>
          </a:prstGeom>
          <a:noFill/>
          <a:ln>
            <a:noFill/>
          </a:ln>
        </p:spPr>
        <p:txBody>
          <a:bodyPr spcFirstLastPara="1" wrap="square" lIns="91425" tIns="91425" rIns="91425" bIns="91425" anchor="t" anchorCtr="0">
            <a:spAutoFit/>
          </a:bodyPr>
          <a:lstStyle/>
          <a:p>
            <a:pPr algn="ctr">
              <a:lnSpc>
                <a:spcPct val="150000"/>
              </a:lnSpc>
              <a:buClr>
                <a:srgbClr val="000000"/>
              </a:buClr>
              <a:buFont typeface="Arial"/>
              <a:buNone/>
            </a:pPr>
            <a:r>
              <a:rPr lang="es-ES" sz="2000" b="1" kern="0" dirty="0">
                <a:solidFill>
                  <a:srgbClr val="000000"/>
                </a:solidFill>
                <a:latin typeface="Trebuchet MS" panose="020B0603020202020204" pitchFamily="34" charset="0"/>
                <a:cs typeface="Calibri" panose="020F0502020204030204" pitchFamily="34" charset="0"/>
                <a:sym typeface="Arial"/>
              </a:rPr>
              <a:t>Superada la urgencia:</a:t>
            </a:r>
            <a:r>
              <a:rPr lang="es-ES" sz="2000" kern="0" dirty="0">
                <a:solidFill>
                  <a:srgbClr val="000000"/>
                </a:solidFill>
                <a:latin typeface="Trebuchet MS" panose="020B0603020202020204" pitchFamily="34" charset="0"/>
                <a:cs typeface="Calibri" panose="020F0502020204030204" pitchFamily="34" charset="0"/>
                <a:sym typeface="Arial"/>
              </a:rPr>
              <a:t> </a:t>
            </a:r>
            <a:r>
              <a:rPr lang="es-ES" sz="2000" b="1" kern="0" dirty="0">
                <a:solidFill>
                  <a:srgbClr val="000000"/>
                </a:solidFill>
                <a:latin typeface="Trebuchet MS" panose="020B0603020202020204" pitchFamily="34" charset="0"/>
                <a:cs typeface="Calibri" panose="020F0502020204030204" pitchFamily="34" charset="0"/>
                <a:sym typeface="Arial"/>
              </a:rPr>
              <a:t>firmar el documento lo antes posible</a:t>
            </a:r>
          </a:p>
          <a:p>
            <a:pPr algn="ctr">
              <a:lnSpc>
                <a:spcPct val="150000"/>
              </a:lnSpc>
              <a:buClr>
                <a:srgbClr val="000000"/>
              </a:buClr>
              <a:buFont typeface="Arial"/>
              <a:buNone/>
            </a:pPr>
            <a:r>
              <a:rPr lang="es-ES" sz="2000" kern="0" dirty="0">
                <a:solidFill>
                  <a:srgbClr val="000000"/>
                </a:solidFill>
                <a:latin typeface="Trebuchet MS" panose="020B0603020202020204" pitchFamily="34" charset="0"/>
                <a:cs typeface="Calibri" panose="020F0502020204030204" pitchFamily="34" charset="0"/>
                <a:sym typeface="Arial"/>
              </a:rPr>
              <a:t>(“garantizar una adecuada información sobre lo que se hizo, más que sobre el asentimiento”)</a:t>
            </a:r>
          </a:p>
        </p:txBody>
      </p:sp>
      <p:pic>
        <p:nvPicPr>
          <p:cNvPr id="9" name="Google Shape;105;p32"/>
          <p:cNvPicPr preferRelativeResize="0"/>
          <p:nvPr/>
        </p:nvPicPr>
        <p:blipFill rotWithShape="1">
          <a:blip r:embed="rId3">
            <a:alphaModFix/>
          </a:blip>
          <a:srcRect/>
          <a:stretch/>
        </p:blipFill>
        <p:spPr>
          <a:xfrm>
            <a:off x="9716146" y="0"/>
            <a:ext cx="2475854" cy="1028700"/>
          </a:xfrm>
          <a:prstGeom prst="rect">
            <a:avLst/>
          </a:prstGeom>
          <a:noFill/>
          <a:ln>
            <a:noFill/>
          </a:ln>
        </p:spPr>
      </p:pic>
      <p:cxnSp>
        <p:nvCxnSpPr>
          <p:cNvPr id="10" name="Google Shape;103;p32"/>
          <p:cNvCxnSpPr/>
          <p:nvPr/>
        </p:nvCxnSpPr>
        <p:spPr>
          <a:xfrm>
            <a:off x="0" y="1042988"/>
            <a:ext cx="12192000" cy="0"/>
          </a:xfrm>
          <a:prstGeom prst="straightConnector1">
            <a:avLst/>
          </a:prstGeom>
          <a:noFill/>
          <a:ln w="28575" cap="flat" cmpd="sng">
            <a:solidFill>
              <a:srgbClr val="002060"/>
            </a:solidFill>
            <a:prstDash val="solid"/>
            <a:round/>
            <a:headEnd type="none" w="sm" len="sm"/>
            <a:tailEnd type="none" w="sm" len="sm"/>
          </a:ln>
        </p:spPr>
      </p:cxnSp>
      <p:sp>
        <p:nvSpPr>
          <p:cNvPr id="11" name="Google Shape;391;p2"/>
          <p:cNvSpPr/>
          <p:nvPr/>
        </p:nvSpPr>
        <p:spPr>
          <a:xfrm>
            <a:off x="4137629" y="294452"/>
            <a:ext cx="4584340" cy="461624"/>
          </a:xfrm>
          <a:prstGeom prst="rect">
            <a:avLst/>
          </a:prstGeom>
          <a:noFill/>
          <a:ln w="9525" cap="flat" cmpd="sng">
            <a:solidFill>
              <a:schemeClr val="bg1"/>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Font typeface="Arial"/>
              <a:buNone/>
            </a:pPr>
            <a:r>
              <a:rPr lang="es-AR" sz="2400" kern="0" dirty="0">
                <a:solidFill>
                  <a:srgbClr val="002060"/>
                </a:solidFill>
                <a:latin typeface="Trebuchet MS" panose="020B0603020202020204" pitchFamily="34" charset="0"/>
                <a:ea typeface="Calibri"/>
                <a:cs typeface="Calibri"/>
                <a:sym typeface="Calibri"/>
              </a:rPr>
              <a:t>CONSENTIMIENTO INFORMADO</a:t>
            </a:r>
            <a:endParaRPr sz="2400" kern="0" dirty="0">
              <a:solidFill>
                <a:srgbClr val="002060"/>
              </a:solidFill>
              <a:latin typeface="Trebuchet MS" panose="020B0603020202020204" pitchFamily="34" charset="0"/>
              <a:cs typeface="Arial"/>
              <a:sym typeface="Arial"/>
            </a:endParaRPr>
          </a:p>
        </p:txBody>
      </p:sp>
    </p:spTree>
    <p:extLst>
      <p:ext uri="{BB962C8B-B14F-4D97-AF65-F5344CB8AC3E}">
        <p14:creationId xmlns:p14="http://schemas.microsoft.com/office/powerpoint/2010/main" val="18960594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BBC7E2F-F3EA-C382-2415-0795F6DAC82E}"/>
              </a:ext>
            </a:extLst>
          </p:cNvPr>
          <p:cNvSpPr/>
          <p:nvPr/>
        </p:nvSpPr>
        <p:spPr>
          <a:xfrm>
            <a:off x="1122946" y="1507958"/>
            <a:ext cx="9653573" cy="4585338"/>
          </a:xfrm>
          <a:prstGeom prst="rect">
            <a:avLst/>
          </a:prstGeom>
          <a:noFill/>
          <a:ln>
            <a:solidFill>
              <a:schemeClr val="tx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noFill/>
            </a:endParaRPr>
          </a:p>
        </p:txBody>
      </p:sp>
      <p:sp>
        <p:nvSpPr>
          <p:cNvPr id="5" name="CuadroTexto 4">
            <a:extLst>
              <a:ext uri="{FF2B5EF4-FFF2-40B4-BE49-F238E27FC236}">
                <a16:creationId xmlns="" xmlns:a16="http://schemas.microsoft.com/office/drawing/2014/main" id="{764B6DD5-9C19-149D-37A2-83F51CD9287E}"/>
              </a:ext>
            </a:extLst>
          </p:cNvPr>
          <p:cNvSpPr txBox="1"/>
          <p:nvPr/>
        </p:nvSpPr>
        <p:spPr>
          <a:xfrm>
            <a:off x="2495600" y="2677165"/>
            <a:ext cx="10081120" cy="2223750"/>
          </a:xfrm>
          <a:prstGeom prst="rect">
            <a:avLst/>
          </a:prstGeom>
          <a:noFill/>
        </p:spPr>
        <p:txBody>
          <a:bodyPr wrap="square">
            <a:spAutoFit/>
          </a:bodyPr>
          <a:lstStyle/>
          <a:p>
            <a:pPr>
              <a:lnSpc>
                <a:spcPct val="107000"/>
              </a:lnSpc>
              <a:spcAft>
                <a:spcPts val="800"/>
              </a:spcAft>
            </a:pPr>
            <a:r>
              <a:rPr lang="es-AR" sz="2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Si el CI está mal hecho es igual a que NO existiera</a:t>
            </a:r>
            <a:endParaRPr lang="pt-BR" sz="2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Si el medico NO INFORMA = OMITE</a:t>
            </a:r>
          </a:p>
          <a:p>
            <a:pPr>
              <a:lnSpc>
                <a:spcPct val="107000"/>
              </a:lnSpc>
              <a:spcAft>
                <a:spcPts val="800"/>
              </a:spcAft>
            </a:pPr>
            <a:endParaRPr lang="es-AR" sz="2800" b="1" kern="1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EL CI ES UNA OBLIGACION MEDICA PROFESIONAL</a:t>
            </a:r>
            <a:endParaRPr lang="pt-BR" sz="2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5493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BDBF6A5-6448-13F3-8E33-6D16DBE79791}"/>
              </a:ext>
            </a:extLst>
          </p:cNvPr>
          <p:cNvSpPr txBox="1"/>
          <p:nvPr/>
        </p:nvSpPr>
        <p:spPr>
          <a:xfrm>
            <a:off x="875420" y="1598300"/>
            <a:ext cx="10441160" cy="5037276"/>
          </a:xfrm>
          <a:prstGeom prst="rect">
            <a:avLst/>
          </a:prstGeom>
          <a:noFill/>
        </p:spPr>
        <p:txBody>
          <a:bodyPr wrap="square">
            <a:spAutoFit/>
          </a:bodyPr>
          <a:lstStyle/>
          <a:p>
            <a:pPr>
              <a:lnSpc>
                <a:spcPct val="107000"/>
              </a:lnSpc>
              <a:spcAft>
                <a:spcPts val="800"/>
              </a:spcAft>
            </a:pPr>
            <a:r>
              <a:rPr lang="es-A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Debe ser por escrito y firmado por el paciente</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El paciente debe tener la voluntad e intención de brindar la aprobación</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El mensaje transmitido debe ser comprendido por el paciente-medico debe corroborar esto. Deben responderse todas las preguntas que le surjan</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No debe haber conductas manipuladoras porque esto lleva a  la nulidad del CI</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El sujeto debe tener CAPACIDAD, por lo tanto= dementes, menores, incapaces no pueden firmar y si lo harán sus representantes legales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La falta de firma lo deja SIN valor, como que no se hubiera hecho</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Si se realiza luego a la práctica médica disvaliosa (x ej. muerte), pueden convertir un hecho culposo en doloso-falta de informe, falta de conformidad, falsificación de documentos-Deber de informar (deberes del médico) </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78549C6F-9497-3444-5E96-7BB674149D82}"/>
              </a:ext>
            </a:extLst>
          </p:cNvPr>
          <p:cNvSpPr/>
          <p:nvPr/>
        </p:nvSpPr>
        <p:spPr>
          <a:xfrm rot="10800000" flipV="1">
            <a:off x="875420" y="404664"/>
            <a:ext cx="10441160" cy="842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600" dirty="0"/>
              <a:t>CI VALIDO</a:t>
            </a:r>
            <a:endParaRPr lang="pt-BR" sz="3600" dirty="0"/>
          </a:p>
        </p:txBody>
      </p:sp>
    </p:spTree>
    <p:extLst>
      <p:ext uri="{BB962C8B-B14F-4D97-AF65-F5344CB8AC3E}">
        <p14:creationId xmlns:p14="http://schemas.microsoft.com/office/powerpoint/2010/main" val="15401838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9F300EA-CD62-DB28-7D25-4F54539B84F3}"/>
              </a:ext>
            </a:extLst>
          </p:cNvPr>
          <p:cNvSpPr txBox="1"/>
          <p:nvPr/>
        </p:nvSpPr>
        <p:spPr>
          <a:xfrm>
            <a:off x="1240672" y="3068960"/>
            <a:ext cx="10009111" cy="2461058"/>
          </a:xfrm>
          <a:prstGeom prst="rect">
            <a:avLst/>
          </a:prstGeom>
          <a:noFill/>
        </p:spPr>
        <p:txBody>
          <a:bodyPr wrap="square">
            <a:spAutoFit/>
          </a:bodyPr>
          <a:lstStyle/>
          <a:p>
            <a:pPr>
              <a:lnSpc>
                <a:spcPct val="107000"/>
              </a:lnSpc>
              <a:spcAft>
                <a:spcPts val="800"/>
              </a:spcAft>
            </a:pPr>
            <a:r>
              <a:rPr lang="es-A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Que se va a hacer, como y porque</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Riesgos más comunes en estado de salud y según las comorbilidades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Ventajas que se esperan obtener y tratamientos/procedimientos alternativos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No subvalorar riesgos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4A531D95-65E7-ED99-0429-583FEFEFEE43}"/>
              </a:ext>
            </a:extLst>
          </p:cNvPr>
          <p:cNvSpPr/>
          <p:nvPr/>
        </p:nvSpPr>
        <p:spPr>
          <a:xfrm>
            <a:off x="1356616" y="404664"/>
            <a:ext cx="9865095" cy="864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600" dirty="0"/>
              <a:t>INFORMACION DEL CI</a:t>
            </a:r>
            <a:endParaRPr lang="pt-BR" sz="3600" dirty="0"/>
          </a:p>
        </p:txBody>
      </p:sp>
    </p:spTree>
    <p:extLst>
      <p:ext uri="{BB962C8B-B14F-4D97-AF65-F5344CB8AC3E}">
        <p14:creationId xmlns:p14="http://schemas.microsoft.com/office/powerpoint/2010/main" val="3580020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4A531D95-65E7-ED99-0429-583FEFEFEE43}"/>
              </a:ext>
            </a:extLst>
          </p:cNvPr>
          <p:cNvSpPr/>
          <p:nvPr/>
        </p:nvSpPr>
        <p:spPr>
          <a:xfrm>
            <a:off x="2711624" y="188640"/>
            <a:ext cx="6827616" cy="864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3600" dirty="0"/>
              <a:t>TEMPLATE DEL NUEVO CI</a:t>
            </a:r>
            <a:endParaRPr lang="pt-BR" sz="3600" dirty="0"/>
          </a:p>
        </p:txBody>
      </p:sp>
      <p:pic>
        <p:nvPicPr>
          <p:cNvPr id="2" name="Imagen 1"/>
          <p:cNvPicPr>
            <a:picLocks noChangeAspect="1"/>
          </p:cNvPicPr>
          <p:nvPr/>
        </p:nvPicPr>
        <p:blipFill>
          <a:blip r:embed="rId2"/>
          <a:stretch>
            <a:fillRect/>
          </a:stretch>
        </p:blipFill>
        <p:spPr>
          <a:xfrm>
            <a:off x="2165684" y="1524035"/>
            <a:ext cx="3805473" cy="4958456"/>
          </a:xfrm>
          <a:prstGeom prst="rect">
            <a:avLst/>
          </a:prstGeom>
          <a:ln w="19050">
            <a:solidFill>
              <a:schemeClr val="tx1"/>
            </a:solidFill>
          </a:ln>
        </p:spPr>
      </p:pic>
      <p:pic>
        <p:nvPicPr>
          <p:cNvPr id="5" name="Imagen 4"/>
          <p:cNvPicPr>
            <a:picLocks noChangeAspect="1"/>
          </p:cNvPicPr>
          <p:nvPr/>
        </p:nvPicPr>
        <p:blipFill>
          <a:blip r:embed="rId3"/>
          <a:stretch>
            <a:fillRect/>
          </a:stretch>
        </p:blipFill>
        <p:spPr>
          <a:xfrm>
            <a:off x="6353898" y="1459832"/>
            <a:ext cx="3922884" cy="5055593"/>
          </a:xfrm>
          <a:prstGeom prst="rect">
            <a:avLst/>
          </a:prstGeom>
          <a:noFill/>
          <a:ln w="19050">
            <a:solidFill>
              <a:srgbClr val="1F376C"/>
            </a:solidFill>
          </a:ln>
        </p:spPr>
      </p:pic>
      <p:sp>
        <p:nvSpPr>
          <p:cNvPr id="6" name="Multiplicar 5"/>
          <p:cNvSpPr/>
          <p:nvPr/>
        </p:nvSpPr>
        <p:spPr>
          <a:xfrm>
            <a:off x="4871864" y="1412776"/>
            <a:ext cx="504056" cy="63418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2018838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E0BD197E-351C-26FC-7C10-3F483AE1CB01}"/>
              </a:ext>
            </a:extLst>
          </p:cNvPr>
          <p:cNvSpPr txBox="1"/>
          <p:nvPr/>
        </p:nvSpPr>
        <p:spPr>
          <a:xfrm>
            <a:off x="2279576" y="1410355"/>
            <a:ext cx="10801200" cy="5447645"/>
          </a:xfrm>
          <a:prstGeom prst="rect">
            <a:avLst/>
          </a:prstGeom>
          <a:noFill/>
        </p:spPr>
        <p:txBody>
          <a:bodyPr wrap="square">
            <a:spAutoFit/>
          </a:bodyPr>
          <a:lstStyle/>
          <a:p>
            <a:pPr>
              <a:lnSpc>
                <a:spcPct val="107000"/>
              </a:lnSpc>
              <a:spcAft>
                <a:spcPts val="800"/>
              </a:spcAft>
            </a:pPr>
            <a:r>
              <a:rPr lang="es-A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Datos filiatorios del paciente, fecha y hora en que se solicita</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Patología diagnostica y origen de la misma-breve reseña</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Procedimiento propuesto y explicación del mismo</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Beneficios esperables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Riesgos probables, no omitir ninguno</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Alternativas, riesgos y beneficios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Evolución del cuadro sin intervención</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Informar que el CI  es un acto revocable en cualquier momento</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Firma del paciente o de su representante legal</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Firma del médico, sello, fecha y hora</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Fecha de celebración del acto</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BA11E8CB-5AE9-74AB-A496-F7FA7C387143}"/>
              </a:ext>
            </a:extLst>
          </p:cNvPr>
          <p:cNvSpPr/>
          <p:nvPr/>
        </p:nvSpPr>
        <p:spPr>
          <a:xfrm>
            <a:off x="551384" y="255877"/>
            <a:ext cx="10945216" cy="7786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600" dirty="0"/>
              <a:t>INFORMACION DEL CI</a:t>
            </a:r>
            <a:endParaRPr lang="pt-BR" sz="3600" dirty="0"/>
          </a:p>
        </p:txBody>
      </p:sp>
    </p:spTree>
    <p:extLst>
      <p:ext uri="{BB962C8B-B14F-4D97-AF65-F5344CB8AC3E}">
        <p14:creationId xmlns:p14="http://schemas.microsoft.com/office/powerpoint/2010/main" val="6362461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8D2B65B6-D00E-CEB8-36CD-17A32249EAE9}"/>
              </a:ext>
            </a:extLst>
          </p:cNvPr>
          <p:cNvSpPr txBox="1"/>
          <p:nvPr/>
        </p:nvSpPr>
        <p:spPr>
          <a:xfrm>
            <a:off x="545431" y="2310062"/>
            <a:ext cx="11131187" cy="4324477"/>
          </a:xfrm>
          <a:prstGeom prst="rect">
            <a:avLst/>
          </a:prstGeom>
          <a:noFill/>
        </p:spPr>
        <p:txBody>
          <a:bodyPr wrap="square">
            <a:spAutoFit/>
          </a:bodyPr>
          <a:lstStyle/>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Ley 17.132-Ejercicio de la medicina, odontología y </a:t>
            </a:r>
            <a:r>
              <a:rPr lang="es-AR" sz="2400" kern="100" dirty="0" err="1">
                <a:effectLst/>
                <a:latin typeface="Calibri" panose="020F0502020204030204" pitchFamily="34" charset="0"/>
                <a:ea typeface="Calibri" panose="020F0502020204030204" pitchFamily="34" charset="0"/>
                <a:cs typeface="Times New Roman" panose="02020603050405020304" pitchFamily="18" charset="0"/>
              </a:rPr>
              <a:t>activ</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s-AR" sz="2400" kern="100" dirty="0">
                <a:latin typeface="Calibri" panose="020F0502020204030204" pitchFamily="34" charset="0"/>
                <a:ea typeface="Calibri" panose="020F0502020204030204" pitchFamily="34" charset="0"/>
                <a:cs typeface="Times New Roman" panose="02020603050405020304" pitchFamily="18" charset="0"/>
              </a:rPr>
              <a:t>de</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colaboración-art 19, </a:t>
            </a:r>
            <a:r>
              <a:rPr lang="es-AR" sz="2400" kern="100" dirty="0" err="1">
                <a:effectLst/>
                <a:latin typeface="Calibri" panose="020F0502020204030204" pitchFamily="34" charset="0"/>
                <a:ea typeface="Calibri" panose="020F0502020204030204" pitchFamily="34" charset="0"/>
                <a:cs typeface="Times New Roman" panose="02020603050405020304" pitchFamily="18" charset="0"/>
              </a:rPr>
              <a:t>inc</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3</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El CCyCN, modificado, art 55, 56, 59</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Ley 26.529/2009-Derecho de los pacientes, </a:t>
            </a:r>
            <a:r>
              <a:rPr lang="es-AR" sz="2400" kern="100" dirty="0" err="1">
                <a:effectLst/>
                <a:latin typeface="Calibri" panose="020F0502020204030204" pitchFamily="34" charset="0"/>
                <a:ea typeface="Calibri" panose="020F0502020204030204" pitchFamily="34" charset="0"/>
                <a:cs typeface="Times New Roman" panose="02020603050405020304" pitchFamily="18" charset="0"/>
              </a:rPr>
              <a:t>cap</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III</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Convención Internacional de los derechos humanos y tratados afines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El informe de Belmont</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Constitución Nacional, art 19, 33, 75 </a:t>
            </a:r>
            <a:r>
              <a:rPr lang="es-AR" sz="2400" kern="100" dirty="0" err="1">
                <a:effectLst/>
                <a:latin typeface="Calibri" panose="020F0502020204030204" pitchFamily="34" charset="0"/>
                <a:ea typeface="Calibri" panose="020F0502020204030204" pitchFamily="34" charset="0"/>
                <a:cs typeface="Times New Roman" panose="02020603050405020304" pitchFamily="18" charset="0"/>
              </a:rPr>
              <a:t>inc</a:t>
            </a: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22</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Ley básica se Salud de la Ciudad de Bs As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400" kern="100" dirty="0">
                <a:effectLst/>
                <a:latin typeface="Calibri" panose="020F0502020204030204" pitchFamily="34" charset="0"/>
                <a:ea typeface="Calibri" panose="020F0502020204030204" pitchFamily="34" charset="0"/>
                <a:cs typeface="Times New Roman" panose="02020603050405020304" pitchFamily="18" charset="0"/>
              </a:rPr>
              <a:t>. Ley 24.193 y sus modificatorias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3094FE58-1703-B929-8403-178ADC60F12A}"/>
              </a:ext>
            </a:extLst>
          </p:cNvPr>
          <p:cNvSpPr/>
          <p:nvPr/>
        </p:nvSpPr>
        <p:spPr>
          <a:xfrm rot="10800000" flipV="1">
            <a:off x="401053" y="417094"/>
            <a:ext cx="11383578" cy="9236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AR" sz="3600" kern="100" dirty="0">
                <a:effectLst/>
                <a:latin typeface="Calibri" panose="020F0502020204030204" pitchFamily="34" charset="0"/>
                <a:ea typeface="Calibri" panose="020F0502020204030204" pitchFamily="34" charset="0"/>
                <a:cs typeface="Times New Roman" panose="02020603050405020304" pitchFamily="18" charset="0"/>
              </a:rPr>
              <a:t>FUENTES EN PRINCIPIOS Y NORMAS DE SOPORTE LEGAL</a:t>
            </a:r>
            <a:endParaRPr lang="pt-BR"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86170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D06FD24-FEA0-4000-8E77-3D09D98E3DF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0" y="4076700"/>
            <a:ext cx="2800350" cy="2781300"/>
          </a:xfrm>
          <a:prstGeom prst="rect">
            <a:avLst/>
          </a:prstGeom>
        </p:spPr>
      </p:pic>
      <p:sp>
        <p:nvSpPr>
          <p:cNvPr id="4" name="Rectángulo 3"/>
          <p:cNvSpPr/>
          <p:nvPr/>
        </p:nvSpPr>
        <p:spPr>
          <a:xfrm>
            <a:off x="1950720" y="1687830"/>
            <a:ext cx="8366760" cy="3779520"/>
          </a:xfrm>
          <a:prstGeom prst="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dirty="0">
                <a:solidFill>
                  <a:schemeClr val="tx1"/>
                </a:solidFill>
                <a:latin typeface="Trebuchet MS" panose="020B0603020202020204" pitchFamily="34" charset="0"/>
              </a:rPr>
              <a:t>Responsabilidad Médica</a:t>
            </a:r>
          </a:p>
        </p:txBody>
      </p:sp>
    </p:spTree>
    <p:extLst>
      <p:ext uri="{BB962C8B-B14F-4D97-AF65-F5344CB8AC3E}">
        <p14:creationId xmlns:p14="http://schemas.microsoft.com/office/powerpoint/2010/main" val="1282375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n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1" y="1"/>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Imagen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6563" y="233364"/>
            <a:ext cx="1903412"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agen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6438" y="188914"/>
            <a:ext cx="29527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agen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0" y="188913"/>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redondeado 6"/>
          <p:cNvSpPr/>
          <p:nvPr/>
        </p:nvSpPr>
        <p:spPr bwMode="auto">
          <a:xfrm>
            <a:off x="442452" y="2344994"/>
            <a:ext cx="11223522" cy="4241544"/>
          </a:xfrm>
          <a:prstGeom prst="roundRect">
            <a:avLst/>
          </a:prstGeom>
          <a:noFill/>
          <a:ln w="9525" cap="flat" cmpd="sng" algn="ctr">
            <a:solidFill>
              <a:srgbClr val="66FFFF"/>
            </a:solidFill>
            <a:prstDash val="solid"/>
            <a:round/>
            <a:headEnd type="none" w="med" len="med"/>
            <a:tailEnd type="none" w="med" len="med"/>
          </a:ln>
          <a:effectLst/>
        </p:spPr>
        <p:txBody>
          <a:bodyPr/>
          <a:lstStyle/>
          <a:p>
            <a:pPr marL="457200" indent="-457200">
              <a:buClr>
                <a:srgbClr val="FF0000"/>
              </a:buClr>
              <a:buFont typeface="Wingdings" panose="05000000000000000000" pitchFamily="2" charset="2"/>
              <a:buChar char="ü"/>
              <a:defRPr/>
            </a:pPr>
            <a:r>
              <a:rPr lang="es-AR" sz="2000" dirty="0">
                <a:effectLst>
                  <a:outerShdw blurRad="38100" dist="38100" dir="2700000" algn="tl">
                    <a:srgbClr val="000000">
                      <a:alpha val="43137"/>
                    </a:srgbClr>
                  </a:outerShdw>
                </a:effectLst>
                <a:latin typeface="Trebuchet MS" pitchFamily="34" charset="0"/>
              </a:rPr>
              <a:t>En los albores de la humanidad la responsabilidad medica no existía como tal</a:t>
            </a:r>
            <a:br>
              <a:rPr lang="es-AR" sz="2000" dirty="0">
                <a:effectLst>
                  <a:outerShdw blurRad="38100" dist="38100" dir="2700000" algn="tl">
                    <a:srgbClr val="000000">
                      <a:alpha val="43137"/>
                    </a:srgbClr>
                  </a:outerShdw>
                </a:effectLst>
                <a:latin typeface="Trebuchet MS" pitchFamily="34" charset="0"/>
              </a:rPr>
            </a:br>
            <a:r>
              <a:rPr lang="es-AR" sz="2000" dirty="0">
                <a:effectLst>
                  <a:outerShdw blurRad="38100" dist="38100" dir="2700000" algn="tl">
                    <a:srgbClr val="000000">
                      <a:alpha val="43137"/>
                    </a:srgbClr>
                  </a:outerShdw>
                </a:effectLst>
                <a:latin typeface="Trebuchet MS" pitchFamily="34" charset="0"/>
              </a:rPr>
              <a:t>por el carácter sagrado del médico.</a:t>
            </a:r>
            <a:br>
              <a:rPr lang="es-AR" sz="2000" dirty="0">
                <a:effectLst>
                  <a:outerShdw blurRad="38100" dist="38100" dir="2700000" algn="tl">
                    <a:srgbClr val="000000">
                      <a:alpha val="43137"/>
                    </a:srgbClr>
                  </a:outerShdw>
                </a:effectLst>
                <a:latin typeface="Trebuchet MS" pitchFamily="34" charset="0"/>
              </a:rPr>
            </a:br>
            <a:endParaRPr lang="es-AR" sz="2000" dirty="0">
              <a:effectLst>
                <a:outerShdw blurRad="38100" dist="38100" dir="2700000" algn="tl">
                  <a:srgbClr val="000000">
                    <a:alpha val="43137"/>
                  </a:srgbClr>
                </a:outerShdw>
              </a:effectLst>
              <a:latin typeface="Trebuchet MS" pitchFamily="34" charset="0"/>
            </a:endParaRPr>
          </a:p>
          <a:p>
            <a:pPr marL="457200" indent="-457200">
              <a:buClr>
                <a:srgbClr val="FF0000"/>
              </a:buClr>
              <a:buFont typeface="Wingdings" panose="05000000000000000000" pitchFamily="2" charset="2"/>
              <a:buChar char="ü"/>
              <a:defRPr/>
            </a:pPr>
            <a:r>
              <a:rPr lang="es-AR" sz="2000" dirty="0">
                <a:solidFill>
                  <a:srgbClr val="0070C0"/>
                </a:solidFill>
                <a:effectLst>
                  <a:outerShdw blurRad="38100" dist="38100" dir="2700000" algn="tl">
                    <a:srgbClr val="000000">
                      <a:alpha val="43137"/>
                    </a:srgbClr>
                  </a:outerShdw>
                </a:effectLst>
                <a:latin typeface="Trebuchet MS" pitchFamily="34" charset="0"/>
              </a:rPr>
              <a:t>Hammurabi</a:t>
            </a:r>
            <a:r>
              <a:rPr lang="es-AR" sz="2000" dirty="0">
                <a:effectLst>
                  <a:outerShdw blurRad="38100" dist="38100" dir="2700000" algn="tl">
                    <a:srgbClr val="000000">
                      <a:alpha val="43137"/>
                    </a:srgbClr>
                  </a:outerShdw>
                </a:effectLst>
                <a:latin typeface="Trebuchet MS" pitchFamily="34" charset="0"/>
              </a:rPr>
              <a:t>, Rey de Babilonia penaliza a los médicos imperitos y negligentes la </a:t>
            </a:r>
            <a:r>
              <a:rPr lang="es-AR" sz="2000" dirty="0" err="1">
                <a:effectLst>
                  <a:outerShdw blurRad="38100" dist="38100" dir="2700000" algn="tl">
                    <a:srgbClr val="000000">
                      <a:alpha val="43137"/>
                    </a:srgbClr>
                  </a:outerShdw>
                </a:effectLst>
                <a:latin typeface="Trebuchet MS" pitchFamily="34" charset="0"/>
              </a:rPr>
              <a:t>Lex</a:t>
            </a:r>
            <a:r>
              <a:rPr lang="es-AR" sz="2000" dirty="0">
                <a:effectLst>
                  <a:outerShdw blurRad="38100" dist="38100" dir="2700000" algn="tl">
                    <a:srgbClr val="000000">
                      <a:alpha val="43137"/>
                    </a:srgbClr>
                  </a:outerShdw>
                </a:effectLst>
                <a:latin typeface="Trebuchet MS" pitchFamily="34" charset="0"/>
              </a:rPr>
              <a:t> Aquila Romana que regulo el resarcimiento del daño.</a:t>
            </a:r>
            <a:br>
              <a:rPr lang="es-AR" sz="2000" dirty="0">
                <a:effectLst>
                  <a:outerShdw blurRad="38100" dist="38100" dir="2700000" algn="tl">
                    <a:srgbClr val="000000">
                      <a:alpha val="43137"/>
                    </a:srgbClr>
                  </a:outerShdw>
                </a:effectLst>
                <a:latin typeface="Trebuchet MS" pitchFamily="34" charset="0"/>
              </a:rPr>
            </a:br>
            <a:endParaRPr lang="es-AR" sz="2000" dirty="0">
              <a:effectLst>
                <a:outerShdw blurRad="38100" dist="38100" dir="2700000" algn="tl">
                  <a:srgbClr val="000000">
                    <a:alpha val="43137"/>
                  </a:srgbClr>
                </a:outerShdw>
              </a:effectLst>
              <a:latin typeface="Trebuchet MS" pitchFamily="34" charset="0"/>
            </a:endParaRPr>
          </a:p>
          <a:p>
            <a:pPr marL="457200" indent="-457200">
              <a:buClr>
                <a:srgbClr val="FF0000"/>
              </a:buClr>
              <a:buFont typeface="Wingdings" panose="05000000000000000000" pitchFamily="2" charset="2"/>
              <a:buChar char="ü"/>
              <a:defRPr/>
            </a:pPr>
            <a:r>
              <a:rPr lang="es-AR" sz="2000" dirty="0">
                <a:effectLst>
                  <a:outerShdw blurRad="38100" dist="38100" dir="2700000" algn="tl">
                    <a:srgbClr val="000000">
                      <a:alpha val="43137"/>
                    </a:srgbClr>
                  </a:outerShdw>
                </a:effectLst>
                <a:latin typeface="Trebuchet MS" pitchFamily="34" charset="0"/>
              </a:rPr>
              <a:t>La responsabilidad era expresada como el </a:t>
            </a:r>
            <a:r>
              <a:rPr lang="es-AR" sz="2000" dirty="0">
                <a:solidFill>
                  <a:srgbClr val="0070C0"/>
                </a:solidFill>
                <a:effectLst>
                  <a:outerShdw blurRad="38100" dist="38100" dir="2700000" algn="tl">
                    <a:srgbClr val="000000">
                      <a:alpha val="43137"/>
                    </a:srgbClr>
                  </a:outerShdw>
                </a:effectLst>
                <a:latin typeface="Trebuchet MS" pitchFamily="34" charset="0"/>
              </a:rPr>
              <a:t>Juramento Hipocrático</a:t>
            </a:r>
            <a:r>
              <a:rPr lang="es-AR" sz="2000" dirty="0">
                <a:effectLst>
                  <a:outerShdw blurRad="38100" dist="38100" dir="2700000" algn="tl">
                    <a:srgbClr val="000000">
                      <a:alpha val="43137"/>
                    </a:srgbClr>
                  </a:outerShdw>
                </a:effectLst>
                <a:latin typeface="Trebuchet MS" pitchFamily="34" charset="0"/>
              </a:rPr>
              <a:t>, sometidos a la </a:t>
            </a:r>
            <a:r>
              <a:rPr lang="es-AR" sz="2000" b="1" i="1" dirty="0">
                <a:solidFill>
                  <a:srgbClr val="0070C0"/>
                </a:solidFill>
                <a:effectLst>
                  <a:outerShdw blurRad="38100" dist="38100" dir="2700000" algn="tl">
                    <a:srgbClr val="000000">
                      <a:alpha val="43137"/>
                    </a:srgbClr>
                  </a:outerShdw>
                </a:effectLst>
                <a:latin typeface="Trebuchet MS" pitchFamily="34" charset="0"/>
              </a:rPr>
              <a:t>ética profesional</a:t>
            </a:r>
            <a:r>
              <a:rPr lang="es-AR" sz="2000" b="1" i="1" dirty="0">
                <a:effectLst>
                  <a:outerShdw blurRad="38100" dist="38100" dir="2700000" algn="tl">
                    <a:srgbClr val="000000">
                      <a:alpha val="43137"/>
                    </a:srgbClr>
                  </a:outerShdw>
                </a:effectLst>
                <a:latin typeface="Trebuchet MS" pitchFamily="34" charset="0"/>
              </a:rPr>
              <a:t> </a:t>
            </a:r>
            <a:r>
              <a:rPr lang="es-AR" sz="2000" dirty="0">
                <a:effectLst>
                  <a:outerShdw blurRad="38100" dist="38100" dir="2700000" algn="tl">
                    <a:srgbClr val="000000">
                      <a:alpha val="43137"/>
                    </a:srgbClr>
                  </a:outerShdw>
                </a:effectLst>
                <a:latin typeface="Trebuchet MS" pitchFamily="34" charset="0"/>
              </a:rPr>
              <a:t>y a </a:t>
            </a:r>
            <a:r>
              <a:rPr lang="es-AR" sz="2000" b="1" i="1" dirty="0">
                <a:solidFill>
                  <a:srgbClr val="0070C0"/>
                </a:solidFill>
                <a:effectLst>
                  <a:outerShdw blurRad="38100" dist="38100" dir="2700000" algn="tl">
                    <a:srgbClr val="000000">
                      <a:alpha val="43137"/>
                    </a:srgbClr>
                  </a:outerShdw>
                </a:effectLst>
                <a:latin typeface="Trebuchet MS" pitchFamily="34" charset="0"/>
              </a:rPr>
              <a:t>su conciencia</a:t>
            </a:r>
            <a:r>
              <a:rPr lang="es-AR" sz="2000" b="1" dirty="0">
                <a:latin typeface="Trebuchet MS" pitchFamily="34" charset="0"/>
              </a:rPr>
              <a:t>, </a:t>
            </a:r>
            <a:r>
              <a:rPr lang="es-AR" sz="2000" dirty="0">
                <a:latin typeface="Trebuchet MS" pitchFamily="34" charset="0"/>
              </a:rPr>
              <a:t>de quebrantarlas solo estaban sometidos a la censura social.</a:t>
            </a:r>
            <a:br>
              <a:rPr lang="es-AR" sz="2000" dirty="0">
                <a:latin typeface="Trebuchet MS" pitchFamily="34" charset="0"/>
              </a:rPr>
            </a:br>
            <a:endParaRPr lang="es-AR" sz="2000" dirty="0">
              <a:latin typeface="Trebuchet MS" pitchFamily="34" charset="0"/>
            </a:endParaRPr>
          </a:p>
          <a:p>
            <a:pPr marL="457200" indent="-457200">
              <a:buClr>
                <a:srgbClr val="FF0000"/>
              </a:buClr>
              <a:buFont typeface="Wingdings" panose="05000000000000000000" pitchFamily="2" charset="2"/>
              <a:buChar char="ü"/>
              <a:defRPr/>
            </a:pPr>
            <a:r>
              <a:rPr lang="es-AR" sz="2000" b="1" i="1" dirty="0">
                <a:solidFill>
                  <a:srgbClr val="0070C0"/>
                </a:solidFill>
                <a:effectLst>
                  <a:outerShdw blurRad="38100" dist="38100" dir="2700000" algn="tl">
                    <a:srgbClr val="000000">
                      <a:alpha val="43137"/>
                    </a:srgbClr>
                  </a:outerShdw>
                </a:effectLst>
                <a:latin typeface="Trebuchet MS" pitchFamily="34" charset="0"/>
              </a:rPr>
              <a:t>Medicina Paternalista</a:t>
            </a:r>
          </a:p>
        </p:txBody>
      </p:sp>
    </p:spTree>
    <p:extLst>
      <p:ext uri="{BB962C8B-B14F-4D97-AF65-F5344CB8AC3E}">
        <p14:creationId xmlns:p14="http://schemas.microsoft.com/office/powerpoint/2010/main" val="22866343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bwMode="auto">
          <a:xfrm>
            <a:off x="796413" y="899652"/>
            <a:ext cx="10574593" cy="4911213"/>
          </a:xfrm>
          <a:prstGeom prst="rect">
            <a:avLst/>
          </a:prstGeom>
          <a:noFill/>
          <a:ln w="9525" cap="flat" cmpd="sng" algn="ctr">
            <a:noFill/>
            <a:prstDash val="solid"/>
            <a:round/>
            <a:headEnd type="none" w="med" len="med"/>
            <a:tailEnd type="none" w="med" len="med"/>
          </a:ln>
          <a:effectLst/>
        </p:spPr>
        <p:txBody>
          <a:bodyPr/>
          <a:lstStyle/>
          <a:p>
            <a:pPr>
              <a:defRPr/>
            </a:pPr>
            <a:endParaRPr lang="es-AR" sz="2000" b="1" dirty="0">
              <a:latin typeface="Trebuchet MS" pitchFamily="34" charset="0"/>
            </a:endParaRPr>
          </a:p>
          <a:p>
            <a:pPr algn="ctr">
              <a:defRPr/>
            </a:pPr>
            <a:r>
              <a:rPr lang="es-AR" sz="2400" b="1" dirty="0">
                <a:latin typeface="Trebuchet MS" pitchFamily="34" charset="0"/>
              </a:rPr>
              <a:t>Código Babilónico de Hammurabi 2.000 a de J.C</a:t>
            </a:r>
            <a:br>
              <a:rPr lang="es-AR" sz="2400" b="1" dirty="0">
                <a:latin typeface="Trebuchet MS" pitchFamily="34" charset="0"/>
              </a:rPr>
            </a:br>
            <a:endParaRPr lang="es-AR" sz="2400" b="1" dirty="0">
              <a:latin typeface="Trebuchet MS" pitchFamily="34" charset="0"/>
            </a:endParaRPr>
          </a:p>
          <a:p>
            <a:pPr algn="ctr">
              <a:defRPr/>
            </a:pPr>
            <a:r>
              <a:rPr lang="es-AR" sz="2400" dirty="0">
                <a:effectLst>
                  <a:outerShdw blurRad="38100" dist="38100" dir="2700000" algn="tl">
                    <a:srgbClr val="000000">
                      <a:alpha val="43137"/>
                    </a:srgbClr>
                  </a:outerShdw>
                </a:effectLst>
                <a:latin typeface="Trebuchet MS" pitchFamily="34" charset="0"/>
              </a:rPr>
              <a:t/>
            </a:r>
            <a:br>
              <a:rPr lang="es-AR" sz="2400" dirty="0">
                <a:effectLst>
                  <a:outerShdw blurRad="38100" dist="38100" dir="2700000" algn="tl">
                    <a:srgbClr val="000000">
                      <a:alpha val="43137"/>
                    </a:srgbClr>
                  </a:outerShdw>
                </a:effectLst>
                <a:latin typeface="Trebuchet MS" pitchFamily="34" charset="0"/>
              </a:rPr>
            </a:br>
            <a:r>
              <a:rPr lang="es-AR" sz="2400" dirty="0">
                <a:latin typeface="Trebuchet MS" pitchFamily="34" charset="0"/>
              </a:rPr>
              <a:t>“ Es el deber para un agente consciente y libre, de responder por sus actos frente a su </a:t>
            </a:r>
            <a:r>
              <a:rPr lang="es-AR" sz="2400" i="1" dirty="0">
                <a:latin typeface="Trebuchet MS" pitchFamily="34" charset="0"/>
              </a:rPr>
              <a:t>conciencia”</a:t>
            </a:r>
            <a:r>
              <a:rPr lang="es-AR" sz="2400" dirty="0">
                <a:latin typeface="Trebuchet MS" pitchFamily="34" charset="0"/>
              </a:rPr>
              <a:t/>
            </a:r>
            <a:br>
              <a:rPr lang="es-AR" sz="2400" dirty="0">
                <a:latin typeface="Trebuchet MS" pitchFamily="34" charset="0"/>
              </a:rPr>
            </a:br>
            <a:r>
              <a:rPr lang="es-AR" sz="2400" dirty="0">
                <a:latin typeface="Trebuchet MS" pitchFamily="34" charset="0"/>
              </a:rPr>
              <a:t/>
            </a:r>
            <a:br>
              <a:rPr lang="es-AR" sz="2400" dirty="0">
                <a:latin typeface="Trebuchet MS" pitchFamily="34" charset="0"/>
              </a:rPr>
            </a:br>
            <a:r>
              <a:rPr lang="es-AR" sz="2400" dirty="0">
                <a:latin typeface="Trebuchet MS" pitchFamily="34" charset="0"/>
              </a:rPr>
              <a:t>Con el Cristianismo sobreviene la idea de libertad, persona, prójimo,  cambio </a:t>
            </a:r>
            <a:r>
              <a:rPr lang="es-AR" sz="2400" dirty="0">
                <a:solidFill>
                  <a:srgbClr val="0070C0"/>
                </a:solidFill>
                <a:effectLst>
                  <a:outerShdw blurRad="38100" dist="38100" dir="2700000" algn="tl">
                    <a:srgbClr val="000000">
                      <a:alpha val="43137"/>
                    </a:srgbClr>
                  </a:outerShdw>
                </a:effectLst>
                <a:latin typeface="Trebuchet MS" pitchFamily="34" charset="0"/>
              </a:rPr>
              <a:t>deontológico</a:t>
            </a:r>
          </a:p>
          <a:p>
            <a:pPr algn="ctr">
              <a:defRPr/>
            </a:pPr>
            <a:endParaRPr lang="es-AR" sz="2400" i="1" dirty="0">
              <a:effectLst>
                <a:outerShdw blurRad="38100" dist="38100" dir="2700000" algn="tl">
                  <a:srgbClr val="000000">
                    <a:alpha val="43137"/>
                  </a:srgbClr>
                </a:outerShdw>
              </a:effectLst>
              <a:latin typeface="Trebuchet MS" pitchFamily="34" charset="0"/>
            </a:endParaRPr>
          </a:p>
          <a:p>
            <a:pPr algn="ctr">
              <a:defRPr/>
            </a:pPr>
            <a:r>
              <a:rPr lang="es-AR" sz="2400" i="1" dirty="0">
                <a:solidFill>
                  <a:srgbClr val="0070C0"/>
                </a:solidFill>
                <a:effectLst>
                  <a:outerShdw blurRad="38100" dist="38100" dir="2700000" algn="tl">
                    <a:srgbClr val="000000">
                      <a:alpha val="43137"/>
                    </a:srgbClr>
                  </a:outerShdw>
                </a:effectLst>
                <a:latin typeface="Trebuchet MS" pitchFamily="34" charset="0"/>
              </a:rPr>
              <a:t>La responsabilidad </a:t>
            </a:r>
            <a:r>
              <a:rPr lang="es-AR" sz="2400" dirty="0">
                <a:solidFill>
                  <a:srgbClr val="0070C0"/>
                </a:solidFill>
                <a:latin typeface="Trebuchet MS" pitchFamily="34" charset="0"/>
              </a:rPr>
              <a:t> </a:t>
            </a:r>
            <a:r>
              <a:rPr lang="es-AR" sz="2400" dirty="0">
                <a:latin typeface="Trebuchet MS" pitchFamily="34" charset="0"/>
              </a:rPr>
              <a:t>impregna todo acto médico</a:t>
            </a:r>
            <a:r>
              <a:rPr lang="es-AR" sz="2400" b="1" dirty="0">
                <a:latin typeface="Trebuchet MS" pitchFamily="34" charset="0"/>
              </a:rPr>
              <a:t>. </a:t>
            </a:r>
            <a:r>
              <a:rPr lang="es-AR" sz="2400" b="1" i="1" dirty="0">
                <a:latin typeface="Trebuchet MS" pitchFamily="34" charset="0"/>
              </a:rPr>
              <a:t>“La medicina ha sido hecha para asumir responsabilidades</a:t>
            </a:r>
          </a:p>
          <a:p>
            <a:pPr algn="ctr">
              <a:defRPr/>
            </a:pPr>
            <a:endParaRPr lang="es-AR" b="1" i="1" dirty="0">
              <a:effectLst>
                <a:outerShdw blurRad="38100" dist="38100" dir="2700000" algn="tl">
                  <a:srgbClr val="000000">
                    <a:alpha val="43137"/>
                  </a:srgbClr>
                </a:outerShdw>
              </a:effectLst>
              <a:latin typeface="Trebuchet MS" pitchFamily="34" charset="0"/>
            </a:endParaRPr>
          </a:p>
          <a:p>
            <a:pPr algn="ctr">
              <a:defRPr/>
            </a:pPr>
            <a:endParaRPr lang="es-AR" b="1" i="1" dirty="0">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361847106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5360</TotalTime>
  <Words>3591</Words>
  <Application>Microsoft Office PowerPoint</Application>
  <PresentationFormat>Panorámica</PresentationFormat>
  <Paragraphs>714</Paragraphs>
  <Slides>112</Slides>
  <Notes>7</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112</vt:i4>
      </vt:variant>
    </vt:vector>
  </HeadingPairs>
  <TitlesOfParts>
    <vt:vector size="123" baseType="lpstr">
      <vt:lpstr>Malgun Gothic</vt:lpstr>
      <vt:lpstr>ＭＳ Ｐゴシック</vt:lpstr>
      <vt:lpstr>Arial</vt:lpstr>
      <vt:lpstr>Arial Black</vt:lpstr>
      <vt:lpstr>Calibri</vt:lpstr>
      <vt:lpstr>Calibri Light</vt:lpstr>
      <vt:lpstr>Courier New</vt:lpstr>
      <vt:lpstr>Times New Roman</vt:lpstr>
      <vt:lpstr>Trebuchet MS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Ciclo de Análisis de Eventos Adversos</vt:lpstr>
      <vt:lpstr>Presentación de PowerPoint</vt:lpstr>
      <vt:lpstr>Presentación de PowerPoint</vt:lpstr>
      <vt:lpstr>Presentación de PowerPoint</vt:lpstr>
      <vt:lpstr>Errores y Seguridad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¿Por qué deberíamos lavarnos las manos? </vt:lpstr>
      <vt:lpstr>Carrera contra el reloj =  principal obstáculo para el lavado de manos</vt:lpstr>
      <vt:lpstr>Los 5 momentos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dzeballos</dc:creator>
  <cp:lastModifiedBy>User</cp:lastModifiedBy>
  <cp:revision>468</cp:revision>
  <cp:lastPrinted>2019-06-13T12:37:59Z</cp:lastPrinted>
  <dcterms:created xsi:type="dcterms:W3CDTF">2018-12-18T15:02:09Z</dcterms:created>
  <dcterms:modified xsi:type="dcterms:W3CDTF">2025-04-20T22:41:27Z</dcterms:modified>
</cp:coreProperties>
</file>